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770" r:id="rId1"/>
    <p:sldMasterId id="2147484782" r:id="rId2"/>
  </p:sldMasterIdLst>
  <p:notesMasterIdLst>
    <p:notesMasterId r:id="rId29"/>
  </p:notesMasterIdLst>
  <p:handoutMasterIdLst>
    <p:handoutMasterId r:id="rId30"/>
  </p:handoutMasterIdLst>
  <p:sldIdLst>
    <p:sldId id="489" r:id="rId3"/>
    <p:sldId id="776" r:id="rId4"/>
    <p:sldId id="613" r:id="rId5"/>
    <p:sldId id="625" r:id="rId6"/>
    <p:sldId id="724" r:id="rId7"/>
    <p:sldId id="633" r:id="rId8"/>
    <p:sldId id="725" r:id="rId9"/>
    <p:sldId id="748" r:id="rId10"/>
    <p:sldId id="635" r:id="rId11"/>
    <p:sldId id="636" r:id="rId12"/>
    <p:sldId id="508" r:id="rId13"/>
    <p:sldId id="658" r:id="rId14"/>
    <p:sldId id="644" r:id="rId15"/>
    <p:sldId id="696" r:id="rId16"/>
    <p:sldId id="753" r:id="rId17"/>
    <p:sldId id="767" r:id="rId18"/>
    <p:sldId id="768" r:id="rId19"/>
    <p:sldId id="770" r:id="rId20"/>
    <p:sldId id="786" r:id="rId21"/>
    <p:sldId id="787" r:id="rId22"/>
    <p:sldId id="741" r:id="rId23"/>
    <p:sldId id="781" r:id="rId24"/>
    <p:sldId id="790" r:id="rId25"/>
    <p:sldId id="788" r:id="rId26"/>
    <p:sldId id="789" r:id="rId27"/>
    <p:sldId id="527" r:id="rId28"/>
  </p:sldIdLst>
  <p:sldSz cx="12192000" cy="6858000"/>
  <p:notesSz cx="6724650" cy="97742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 userDrawn="1">
          <p15:clr>
            <a:srgbClr val="A4A3A4"/>
          </p15:clr>
        </p15:guide>
        <p15:guide id="2" pos="21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rio Runtic" initials="DR" lastIdx="5" clrIdx="0">
    <p:extLst>
      <p:ext uri="{19B8F6BF-5375-455C-9EA6-DF929625EA0E}">
        <p15:presenceInfo xmlns:p15="http://schemas.microsoft.com/office/powerpoint/2012/main" userId="240e512d214d7d2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003399"/>
    <a:srgbClr val="000099"/>
    <a:srgbClr val="004F8A"/>
    <a:srgbClr val="FF0000"/>
    <a:srgbClr val="4472C4"/>
    <a:srgbClr val="FF3300"/>
    <a:srgbClr val="EAEFF7"/>
    <a:srgbClr val="9DC3E6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Svijetli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Svijetli stil 2 - Isticanj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84E427A-3D55-4303-BF80-6455036E1DE7}" styleName="Stil teme 1 - Isticanj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Stil teme 1 - Isticanj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1E4AEA4-8DFA-4A89-87EB-49C32662AFE0}" styleName="Srednji stil 2 - Isticanj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Svijetli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il teme 1 - Isticanj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Stil teme 2 - Isticanje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06" autoAdjust="0"/>
    <p:restoredTop sz="96395" autoAdjust="0"/>
  </p:normalViewPr>
  <p:slideViewPr>
    <p:cSldViewPr>
      <p:cViewPr varScale="1">
        <p:scale>
          <a:sx n="113" d="100"/>
          <a:sy n="113" d="100"/>
        </p:scale>
        <p:origin x="126" y="150"/>
      </p:cViewPr>
      <p:guideLst>
        <p:guide orient="horz" pos="845"/>
        <p:guide pos="21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5148" y="64"/>
      </p:cViewPr>
      <p:guideLst>
        <p:guide orient="horz" pos="3079"/>
        <p:guide pos="211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pu.mfin.hr\mydocuments\SUMyDocuments\gabrijela.komar\Documents\Porezna%20konkurentost\statisti&#269;ki%20podaci\Implicitna%20porezna%20stopa%20na%20rad%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1200" b="1"/>
              <a:t>Implicitne</a:t>
            </a:r>
            <a:r>
              <a:rPr lang="hr-HR" sz="1200" b="1" baseline="0"/>
              <a:t> porezne stope na rad u 2022. godini,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4472C4"/>
            </a:solidFill>
            <a:ln>
              <a:noFill/>
            </a:ln>
            <a:effectLst/>
          </c:spPr>
          <c:invertIfNegative val="0"/>
          <c:dPt>
            <c:idx val="2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505-485E-BBA5-A6F9C78D74B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List1!$A$2:$A$31</c:f>
              <c:strCache>
                <c:ptCount val="30"/>
                <c:pt idx="0">
                  <c:v>Italija</c:v>
                </c:pt>
                <c:pt idx="1">
                  <c:v>Grčka</c:v>
                </c:pt>
                <c:pt idx="2">
                  <c:v>Belgija</c:v>
                </c:pt>
                <c:pt idx="3">
                  <c:v>Austrija</c:v>
                </c:pt>
                <c:pt idx="4">
                  <c:v>Francuska</c:v>
                </c:pt>
                <c:pt idx="5">
                  <c:v>Finska</c:v>
                </c:pt>
                <c:pt idx="6">
                  <c:v>Švedska</c:v>
                </c:pt>
                <c:pt idx="7">
                  <c:v>Njemačka</c:v>
                </c:pt>
                <c:pt idx="8">
                  <c:v>Mađarska</c:v>
                </c:pt>
                <c:pt idx="9">
                  <c:v>Slovačka</c:v>
                </c:pt>
                <c:pt idx="10">
                  <c:v>Španjolska</c:v>
                </c:pt>
                <c:pt idx="11">
                  <c:v>Češka</c:v>
                </c:pt>
                <c:pt idx="12">
                  <c:v>Danska</c:v>
                </c:pt>
                <c:pt idx="13">
                  <c:v>Slovenija</c:v>
                </c:pt>
                <c:pt idx="14">
                  <c:v>Irska</c:v>
                </c:pt>
                <c:pt idx="15">
                  <c:v>Cipar</c:v>
                </c:pt>
                <c:pt idx="16">
                  <c:v>Estonija</c:v>
                </c:pt>
                <c:pt idx="17">
                  <c:v>Luksemburg</c:v>
                </c:pt>
                <c:pt idx="18">
                  <c:v>Poljska</c:v>
                </c:pt>
                <c:pt idx="19">
                  <c:v>Litva</c:v>
                </c:pt>
                <c:pt idx="20">
                  <c:v>Nizozemska</c:v>
                </c:pt>
                <c:pt idx="21">
                  <c:v>Portugal</c:v>
                </c:pt>
                <c:pt idx="22">
                  <c:v>Latvija</c:v>
                </c:pt>
                <c:pt idx="23">
                  <c:v>Rumunjska</c:v>
                </c:pt>
                <c:pt idx="24">
                  <c:v>Hrvatska</c:v>
                </c:pt>
                <c:pt idx="25">
                  <c:v>Malta</c:v>
                </c:pt>
                <c:pt idx="26">
                  <c:v>Bugarska</c:v>
                </c:pt>
                <c:pt idx="28">
                  <c:v>EU-27</c:v>
                </c:pt>
                <c:pt idx="29">
                  <c:v>Europodručje (19)</c:v>
                </c:pt>
              </c:strCache>
            </c:strRef>
          </c:cat>
          <c:val>
            <c:numRef>
              <c:f>List1!$B$2:$B$31</c:f>
              <c:numCache>
                <c:formatCode>General</c:formatCode>
                <c:ptCount val="30"/>
                <c:pt idx="0">
                  <c:v>43.5</c:v>
                </c:pt>
                <c:pt idx="1">
                  <c:v>42.4</c:v>
                </c:pt>
                <c:pt idx="2">
                  <c:v>41.1</c:v>
                </c:pt>
                <c:pt idx="3">
                  <c:v>40.4</c:v>
                </c:pt>
                <c:pt idx="4">
                  <c:v>39.700000000000003</c:v>
                </c:pt>
                <c:pt idx="5">
                  <c:v>39</c:v>
                </c:pt>
                <c:pt idx="6">
                  <c:v>38.5</c:v>
                </c:pt>
                <c:pt idx="7">
                  <c:v>38</c:v>
                </c:pt>
                <c:pt idx="8">
                  <c:v>36.5</c:v>
                </c:pt>
                <c:pt idx="9">
                  <c:v>36.5</c:v>
                </c:pt>
                <c:pt idx="10">
                  <c:v>36.4</c:v>
                </c:pt>
                <c:pt idx="11">
                  <c:v>36</c:v>
                </c:pt>
                <c:pt idx="12">
                  <c:v>35.4</c:v>
                </c:pt>
                <c:pt idx="13">
                  <c:v>35.1</c:v>
                </c:pt>
                <c:pt idx="14">
                  <c:v>34.799999999999997</c:v>
                </c:pt>
                <c:pt idx="15">
                  <c:v>34.299999999999997</c:v>
                </c:pt>
                <c:pt idx="16">
                  <c:v>33.700000000000003</c:v>
                </c:pt>
                <c:pt idx="17">
                  <c:v>33.200000000000003</c:v>
                </c:pt>
                <c:pt idx="18">
                  <c:v>33.1</c:v>
                </c:pt>
                <c:pt idx="19">
                  <c:v>31.3</c:v>
                </c:pt>
                <c:pt idx="20">
                  <c:v>31.1</c:v>
                </c:pt>
                <c:pt idx="21">
                  <c:v>30.7</c:v>
                </c:pt>
                <c:pt idx="22">
                  <c:v>30.5</c:v>
                </c:pt>
                <c:pt idx="23">
                  <c:v>30.5</c:v>
                </c:pt>
                <c:pt idx="24">
                  <c:v>28.3</c:v>
                </c:pt>
                <c:pt idx="25">
                  <c:v>25.8</c:v>
                </c:pt>
                <c:pt idx="26">
                  <c:v>24.9</c:v>
                </c:pt>
                <c:pt idx="28">
                  <c:v>37.799999999999997</c:v>
                </c:pt>
                <c:pt idx="29">
                  <c:v>38.4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05-485E-BBA5-A6F9C78D74B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7"/>
        <c:axId val="650533656"/>
        <c:axId val="650534016"/>
      </c:barChart>
      <c:catAx>
        <c:axId val="650533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3780000" spcFirstLastPara="1" vertOverflow="ellipsis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50534016"/>
        <c:crosses val="autoZero"/>
        <c:auto val="1"/>
        <c:lblAlgn val="ctr"/>
        <c:lblOffset val="100"/>
        <c:noMultiLvlLbl val="0"/>
      </c:catAx>
      <c:valAx>
        <c:axId val="650534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50533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Porezni prag za ulazak u sustav PDV-a za mala poduzeća</a:t>
            </a:r>
            <a:r>
              <a:rPr lang="hr-HR" baseline="0"/>
              <a:t> u Europskoj uniji</a:t>
            </a:r>
            <a:r>
              <a:rPr lang="hr-HR"/>
              <a:t> 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'2025'!$B$1</c:f>
              <c:strCache>
                <c:ptCount val="1"/>
                <c:pt idx="0">
                  <c:v>EUR</c:v>
                </c:pt>
              </c:strCache>
            </c:strRef>
          </c:tx>
          <c:spPr>
            <a:solidFill>
              <a:srgbClr val="4472C4"/>
            </a:solidFill>
            <a:ln>
              <a:noFill/>
            </a:ln>
            <a:effectLst>
              <a:outerShdw sx="1000" sy="1000" algn="ctr" rotWithShape="0">
                <a:srgbClr val="000000"/>
              </a:outerShdw>
            </a:effectLst>
          </c:spPr>
          <c:invertIfNegative val="0"/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sx="1000" sy="1000" algn="ctr" rotWithShape="0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397-4FC9-9BA9-2396741E3E5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'2025'!$A$2:$A$32</c:f>
              <c:strCache>
                <c:ptCount val="31"/>
                <c:pt idx="0">
                  <c:v>Francuska (1)</c:v>
                </c:pt>
                <c:pt idx="1">
                  <c:v>Italija</c:v>
                </c:pt>
                <c:pt idx="2">
                  <c:v>Češka </c:v>
                </c:pt>
                <c:pt idx="3">
                  <c:v>Irska (1)</c:v>
                </c:pt>
                <c:pt idx="4">
                  <c:v>Rumunjska</c:v>
                </c:pt>
                <c:pt idx="5">
                  <c:v>Hrvatska 2025.</c:v>
                </c:pt>
                <c:pt idx="6">
                  <c:v>Bugarska</c:v>
                </c:pt>
                <c:pt idx="7">
                  <c:v>Slovenija</c:v>
                </c:pt>
                <c:pt idx="8">
                  <c:v>Latvija</c:v>
                </c:pt>
                <c:pt idx="9">
                  <c:v>Slovačka</c:v>
                </c:pt>
                <c:pt idx="10">
                  <c:v>Francuska (2)</c:v>
                </c:pt>
                <c:pt idx="11">
                  <c:v>Litva</c:v>
                </c:pt>
                <c:pt idx="12">
                  <c:v>Poljska</c:v>
                </c:pt>
                <c:pt idx="13">
                  <c:v>Irska (2)</c:v>
                </c:pt>
                <c:pt idx="14">
                  <c:v>Estonija</c:v>
                </c:pt>
                <c:pt idx="15">
                  <c:v>Francuska (3)</c:v>
                </c:pt>
                <c:pt idx="16">
                  <c:v>Malta (1)</c:v>
                </c:pt>
                <c:pt idx="17">
                  <c:v>Luksemburg</c:v>
                </c:pt>
                <c:pt idx="18">
                  <c:v>Austrija</c:v>
                </c:pt>
                <c:pt idx="19">
                  <c:v>Malta (2)</c:v>
                </c:pt>
                <c:pt idx="20">
                  <c:v>Mađarska</c:v>
                </c:pt>
                <c:pt idx="21">
                  <c:v>Belgija</c:v>
                </c:pt>
                <c:pt idx="22">
                  <c:v>Njemačka</c:v>
                </c:pt>
                <c:pt idx="23">
                  <c:v>Nizozemska</c:v>
                </c:pt>
                <c:pt idx="24">
                  <c:v>Cipar</c:v>
                </c:pt>
                <c:pt idx="25">
                  <c:v>Finska</c:v>
                </c:pt>
                <c:pt idx="26">
                  <c:v>Portugal</c:v>
                </c:pt>
                <c:pt idx="27">
                  <c:v>Grčka</c:v>
                </c:pt>
                <c:pt idx="28">
                  <c:v>Švedska</c:v>
                </c:pt>
                <c:pt idx="29">
                  <c:v>Danska</c:v>
                </c:pt>
                <c:pt idx="30">
                  <c:v>Španjolska</c:v>
                </c:pt>
              </c:strCache>
            </c:strRef>
          </c:cat>
          <c:val>
            <c:numRef>
              <c:f>'2025'!$B$2:$B$32</c:f>
              <c:numCache>
                <c:formatCode>#,##0</c:formatCode>
                <c:ptCount val="31"/>
                <c:pt idx="0">
                  <c:v>91900</c:v>
                </c:pt>
                <c:pt idx="1">
                  <c:v>85000</c:v>
                </c:pt>
                <c:pt idx="2">
                  <c:v>82727</c:v>
                </c:pt>
                <c:pt idx="3">
                  <c:v>80000</c:v>
                </c:pt>
                <c:pt idx="4">
                  <c:v>60729</c:v>
                </c:pt>
                <c:pt idx="5">
                  <c:v>60000</c:v>
                </c:pt>
                <c:pt idx="6">
                  <c:v>51130</c:v>
                </c:pt>
                <c:pt idx="7">
                  <c:v>50000</c:v>
                </c:pt>
                <c:pt idx="8">
                  <c:v>50000</c:v>
                </c:pt>
                <c:pt idx="9">
                  <c:v>49790</c:v>
                </c:pt>
                <c:pt idx="10">
                  <c:v>47700</c:v>
                </c:pt>
                <c:pt idx="11">
                  <c:v>45000</c:v>
                </c:pt>
                <c:pt idx="12">
                  <c:v>42723</c:v>
                </c:pt>
                <c:pt idx="13">
                  <c:v>40000</c:v>
                </c:pt>
                <c:pt idx="14">
                  <c:v>40000</c:v>
                </c:pt>
                <c:pt idx="15">
                  <c:v>36800</c:v>
                </c:pt>
                <c:pt idx="16">
                  <c:v>35000</c:v>
                </c:pt>
                <c:pt idx="17">
                  <c:v>35000</c:v>
                </c:pt>
                <c:pt idx="18">
                  <c:v>35000</c:v>
                </c:pt>
                <c:pt idx="19">
                  <c:v>30000</c:v>
                </c:pt>
                <c:pt idx="20">
                  <c:v>29923</c:v>
                </c:pt>
                <c:pt idx="21">
                  <c:v>25000</c:v>
                </c:pt>
                <c:pt idx="22">
                  <c:v>22000</c:v>
                </c:pt>
                <c:pt idx="23">
                  <c:v>20000</c:v>
                </c:pt>
                <c:pt idx="24">
                  <c:v>15600</c:v>
                </c:pt>
                <c:pt idx="25">
                  <c:v>15000</c:v>
                </c:pt>
                <c:pt idx="26">
                  <c:v>14500</c:v>
                </c:pt>
                <c:pt idx="27">
                  <c:v>10000</c:v>
                </c:pt>
                <c:pt idx="28">
                  <c:v>7164</c:v>
                </c:pt>
                <c:pt idx="29">
                  <c:v>6723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97-4FC9-9BA9-2396741E3E5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611029672"/>
        <c:axId val="611031112"/>
      </c:barChart>
      <c:catAx>
        <c:axId val="611029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34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11031112"/>
        <c:crosses val="autoZero"/>
        <c:auto val="1"/>
        <c:lblAlgn val="ctr"/>
        <c:lblOffset val="100"/>
        <c:noMultiLvlLbl val="0"/>
      </c:catAx>
      <c:valAx>
        <c:axId val="611031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/>
                  <a:t>EUR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11029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14650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84" tIns="45092" rIns="90184" bIns="45092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8420" y="0"/>
            <a:ext cx="2914650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84" tIns="45092" rIns="90184" bIns="4509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" y="9283704"/>
            <a:ext cx="2914650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84" tIns="45092" rIns="90184" bIns="45092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8420" y="9283704"/>
            <a:ext cx="2914650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84" tIns="45092" rIns="90184" bIns="4509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CC2970B-F55C-4B99-910C-A8DE943BADF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14650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56" tIns="45077" rIns="90156" bIns="45077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8420" y="0"/>
            <a:ext cx="2914650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56" tIns="45077" rIns="90156" bIns="450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33425"/>
            <a:ext cx="6523037" cy="3668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43444"/>
            <a:ext cx="5378450" cy="4397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56" tIns="45077" rIns="90156" bIns="45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noProof="0"/>
              <a:t>Kliknite da biste uredili stilove teksta matrice</a:t>
            </a:r>
          </a:p>
          <a:p>
            <a:pPr lvl="1"/>
            <a:r>
              <a:rPr lang="hr-HR" altLang="sr-Latn-RS" noProof="0"/>
              <a:t>Druga razina</a:t>
            </a:r>
          </a:p>
          <a:p>
            <a:pPr lvl="2"/>
            <a:r>
              <a:rPr lang="hr-HR" altLang="sr-Latn-RS" noProof="0"/>
              <a:t>Treća razina</a:t>
            </a:r>
          </a:p>
          <a:p>
            <a:pPr lvl="3"/>
            <a:r>
              <a:rPr lang="hr-HR" altLang="sr-Latn-RS" noProof="0"/>
              <a:t>Četvrta razina</a:t>
            </a:r>
          </a:p>
          <a:p>
            <a:pPr lvl="4"/>
            <a:r>
              <a:rPr lang="hr-HR" altLang="sr-Latn-RS" noProof="0"/>
              <a:t>Peta razina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9283704"/>
            <a:ext cx="2914650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56" tIns="45077" rIns="90156" bIns="45077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8420" y="9283704"/>
            <a:ext cx="2914650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56" tIns="45077" rIns="90156" bIns="450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A0BF89E-909C-459B-B75D-8089E836EC6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zervirano mjesto slike slajd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33425"/>
            <a:ext cx="6523037" cy="3668713"/>
          </a:xfrm>
          <a:ln/>
        </p:spPr>
      </p:sp>
      <p:sp>
        <p:nvSpPr>
          <p:cNvPr id="16387" name="Rezervirano mjesto bilježaka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r-Latn-RS" altLang="sr-Latn-RS">
              <a:latin typeface="Arial" panose="020B0604020202020204" pitchFamily="34" charset="0"/>
            </a:endParaRPr>
          </a:p>
        </p:txBody>
      </p:sp>
      <p:sp>
        <p:nvSpPr>
          <p:cNvPr id="16388" name="Rezervirano mjesto broja slajd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1509" indent="-280862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25032" indent="-223736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75679" indent="-223736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24739" indent="-223736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481732" indent="-2237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38727" indent="-2237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395722" indent="-2237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52716" indent="-2237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B16D799-30B0-4BB1-B56C-9D849AD5A5B1}" type="slidenum">
              <a:rPr lang="hr-HR" altLang="sr-Latn-RS" sz="1200"/>
              <a:pPr/>
              <a:t>1</a:t>
            </a:fld>
            <a:endParaRPr lang="hr-HR" altLang="sr-Latn-R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zervirano mjesto slike slajd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33425"/>
            <a:ext cx="6523037" cy="3668713"/>
          </a:xfrm>
          <a:ln/>
        </p:spPr>
      </p:sp>
      <p:sp>
        <p:nvSpPr>
          <p:cNvPr id="21507" name="Rezervirano mjesto bilježaka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r-Latn-RS" altLang="sr-Latn-RS">
              <a:latin typeface="Arial" panose="020B0604020202020204" pitchFamily="34" charset="0"/>
            </a:endParaRPr>
          </a:p>
        </p:txBody>
      </p:sp>
      <p:sp>
        <p:nvSpPr>
          <p:cNvPr id="21508" name="Rezervirano mjesto broja slajd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4914" indent="-286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7744" indent="-22698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6520" indent="-22698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66898" indent="-22698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27272" indent="-2269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87650" indent="-2269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48025" indent="-2269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08402" indent="-2269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9D1D035-AC5D-42D3-A63D-9ED1E0EE3CAE}" type="slidenum">
              <a:rPr lang="hr-HR" altLang="sr-Latn-RS" sz="1200"/>
              <a:pPr/>
              <a:t>10</a:t>
            </a:fld>
            <a:endParaRPr lang="hr-HR" altLang="sr-Latn-RS" sz="1200"/>
          </a:p>
        </p:txBody>
      </p:sp>
    </p:spTree>
    <p:extLst>
      <p:ext uri="{BB962C8B-B14F-4D97-AF65-F5344CB8AC3E}">
        <p14:creationId xmlns:p14="http://schemas.microsoft.com/office/powerpoint/2010/main" val="11712766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zervirano mjesto slike slajd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138" y="744538"/>
            <a:ext cx="6627812" cy="3727450"/>
          </a:xfrm>
          <a:ln/>
        </p:spPr>
      </p:sp>
      <p:sp>
        <p:nvSpPr>
          <p:cNvPr id="21507" name="Rezervirano mjesto bilježaka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r-Latn-RS" altLang="sr-Latn-RS">
              <a:latin typeface="Arial" panose="020B0604020202020204" pitchFamily="34" charset="0"/>
            </a:endParaRPr>
          </a:p>
        </p:txBody>
      </p:sp>
      <p:sp>
        <p:nvSpPr>
          <p:cNvPr id="21508" name="Rezervirano mjesto broja slajd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5185" indent="-29008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63569" indent="-23011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28670" indent="-23011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95395" indent="-23011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62117" indent="-23011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842" indent="-23011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95565" indent="-23011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62289" indent="-23011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9D1D035-AC5D-42D3-A63D-9ED1E0EE3CAE}" type="slidenum">
              <a:rPr lang="hr-HR" altLang="sr-Latn-RS" sz="1200"/>
              <a:pPr/>
              <a:t>12</a:t>
            </a:fld>
            <a:endParaRPr lang="hr-HR" altLang="sr-Latn-RS" sz="1200"/>
          </a:p>
        </p:txBody>
      </p:sp>
    </p:spTree>
    <p:extLst>
      <p:ext uri="{BB962C8B-B14F-4D97-AF65-F5344CB8AC3E}">
        <p14:creationId xmlns:p14="http://schemas.microsoft.com/office/powerpoint/2010/main" val="31444982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zervirano mjesto slike slajd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33425"/>
            <a:ext cx="6523037" cy="3668713"/>
          </a:xfrm>
          <a:ln/>
        </p:spPr>
      </p:sp>
      <p:sp>
        <p:nvSpPr>
          <p:cNvPr id="21507" name="Rezervirano mjesto bilježaka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r-Latn-RS" altLang="sr-Latn-RS">
              <a:latin typeface="Arial" panose="020B0604020202020204" pitchFamily="34" charset="0"/>
            </a:endParaRPr>
          </a:p>
        </p:txBody>
      </p:sp>
      <p:sp>
        <p:nvSpPr>
          <p:cNvPr id="21508" name="Rezervirano mjesto broja slajd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443" indent="-284036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313" indent="-22532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4720" indent="-22532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715" indent="-22532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709" indent="-22532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703" indent="-22532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98" indent="-22532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693" indent="-22532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9D1D035-AC5D-42D3-A63D-9ED1E0EE3CAE}" type="slidenum">
              <a:rPr lang="hr-HR" altLang="sr-Latn-RS" sz="1200"/>
              <a:pPr/>
              <a:t>13</a:t>
            </a:fld>
            <a:endParaRPr lang="hr-HR" altLang="sr-Latn-RS" sz="1200"/>
          </a:p>
        </p:txBody>
      </p:sp>
    </p:spTree>
    <p:extLst>
      <p:ext uri="{BB962C8B-B14F-4D97-AF65-F5344CB8AC3E}">
        <p14:creationId xmlns:p14="http://schemas.microsoft.com/office/powerpoint/2010/main" val="5350333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zervirano mjesto slike slajd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138" y="744538"/>
            <a:ext cx="6627812" cy="3727450"/>
          </a:xfrm>
          <a:ln/>
        </p:spPr>
      </p:sp>
      <p:sp>
        <p:nvSpPr>
          <p:cNvPr id="21507" name="Rezervirano mjesto bilježaka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r-Latn-RS" altLang="sr-Latn-RS">
              <a:latin typeface="Arial" panose="020B0604020202020204" pitchFamily="34" charset="0"/>
            </a:endParaRPr>
          </a:p>
        </p:txBody>
      </p:sp>
      <p:sp>
        <p:nvSpPr>
          <p:cNvPr id="21508" name="Rezervirano mjesto broja slajd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5185" indent="-29008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63569" indent="-23011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28670" indent="-23011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95395" indent="-23011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62117" indent="-23011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842" indent="-23011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95565" indent="-23011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62289" indent="-23011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9D1D035-AC5D-42D3-A63D-9ED1E0EE3CAE}" type="slidenum">
              <a:rPr lang="hr-HR" altLang="sr-Latn-RS" sz="1200"/>
              <a:pPr/>
              <a:t>14</a:t>
            </a:fld>
            <a:endParaRPr lang="hr-HR" altLang="sr-Latn-RS" sz="1200"/>
          </a:p>
        </p:txBody>
      </p:sp>
    </p:spTree>
    <p:extLst>
      <p:ext uri="{BB962C8B-B14F-4D97-AF65-F5344CB8AC3E}">
        <p14:creationId xmlns:p14="http://schemas.microsoft.com/office/powerpoint/2010/main" val="25566273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zervirano mjesto slike slajd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33425"/>
            <a:ext cx="6523037" cy="3668713"/>
          </a:xfrm>
          <a:ln/>
        </p:spPr>
      </p:sp>
      <p:sp>
        <p:nvSpPr>
          <p:cNvPr id="21507" name="Rezervirano mjesto bilježaka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r-Latn-RS" altLang="sr-Latn-RS">
              <a:latin typeface="Arial" panose="020B0604020202020204" pitchFamily="34" charset="0"/>
            </a:endParaRPr>
          </a:p>
        </p:txBody>
      </p:sp>
      <p:sp>
        <p:nvSpPr>
          <p:cNvPr id="21508" name="Rezervirano mjesto broja slajd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4914" indent="-286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7744" indent="-22698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6520" indent="-22698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66898" indent="-22698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27272" indent="-2269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87650" indent="-2269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48025" indent="-2269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08402" indent="-2269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9D1D035-AC5D-42D3-A63D-9ED1E0EE3CAE}" type="slidenum">
              <a:rPr lang="hr-HR" altLang="sr-Latn-RS" sz="1200"/>
              <a:pPr/>
              <a:t>15</a:t>
            </a:fld>
            <a:endParaRPr lang="hr-HR" altLang="sr-Latn-RS" sz="1200"/>
          </a:p>
        </p:txBody>
      </p:sp>
    </p:spTree>
    <p:extLst>
      <p:ext uri="{BB962C8B-B14F-4D97-AF65-F5344CB8AC3E}">
        <p14:creationId xmlns:p14="http://schemas.microsoft.com/office/powerpoint/2010/main" val="29561074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zervirano mjesto slike slajd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138" y="744538"/>
            <a:ext cx="6627812" cy="3727450"/>
          </a:xfrm>
          <a:ln/>
        </p:spPr>
      </p:sp>
      <p:sp>
        <p:nvSpPr>
          <p:cNvPr id="21507" name="Rezervirano mjesto bilježaka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r-Latn-RS" altLang="sr-Latn-RS">
              <a:latin typeface="Arial" panose="020B0604020202020204" pitchFamily="34" charset="0"/>
            </a:endParaRPr>
          </a:p>
        </p:txBody>
      </p:sp>
      <p:sp>
        <p:nvSpPr>
          <p:cNvPr id="21508" name="Rezervirano mjesto broja slajd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9638" indent="-287952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55021" indent="-22843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16707" indent="-22843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80003" indent="-22843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43298" indent="-2284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06593" indent="-2284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69888" indent="-2284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33184" indent="-2284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D1D035-AC5D-42D3-A63D-9ED1E0EE3CAE}" type="slidenum">
              <a:rPr kumimoji="0" lang="hr-HR" altLang="sr-Latn-R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hr-HR" altLang="sr-Latn-R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96033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zervirano mjesto slike slajd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138" y="744538"/>
            <a:ext cx="6627812" cy="3727450"/>
          </a:xfrm>
          <a:ln/>
        </p:spPr>
      </p:sp>
      <p:sp>
        <p:nvSpPr>
          <p:cNvPr id="21507" name="Rezervirano mjesto bilježaka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r-Latn-RS" altLang="sr-Latn-RS">
              <a:latin typeface="Arial" panose="020B0604020202020204" pitchFamily="34" charset="0"/>
            </a:endParaRPr>
          </a:p>
        </p:txBody>
      </p:sp>
      <p:sp>
        <p:nvSpPr>
          <p:cNvPr id="21508" name="Rezervirano mjesto broja slajd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9638" indent="-287952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55021" indent="-22843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16707" indent="-22843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80003" indent="-22843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43298" indent="-2284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06593" indent="-2284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69888" indent="-2284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33184" indent="-2284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9D1D035-AC5D-42D3-A63D-9ED1E0EE3CAE}" type="slidenum">
              <a:rPr lang="hr-HR" altLang="sr-Latn-RS" sz="1200"/>
              <a:pPr/>
              <a:t>22</a:t>
            </a:fld>
            <a:endParaRPr lang="hr-HR" altLang="sr-Latn-RS" sz="1200"/>
          </a:p>
        </p:txBody>
      </p:sp>
    </p:spTree>
    <p:extLst>
      <p:ext uri="{BB962C8B-B14F-4D97-AF65-F5344CB8AC3E}">
        <p14:creationId xmlns:p14="http://schemas.microsoft.com/office/powerpoint/2010/main" val="21828597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zervirano mjesto slike slajd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138" y="744538"/>
            <a:ext cx="6627812" cy="3727450"/>
          </a:xfrm>
          <a:ln/>
        </p:spPr>
      </p:sp>
      <p:sp>
        <p:nvSpPr>
          <p:cNvPr id="21507" name="Rezervirano mjesto bilježaka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r-Latn-RS" altLang="sr-Latn-RS">
              <a:latin typeface="Arial" panose="020B0604020202020204" pitchFamily="34" charset="0"/>
            </a:endParaRPr>
          </a:p>
        </p:txBody>
      </p:sp>
      <p:sp>
        <p:nvSpPr>
          <p:cNvPr id="21508" name="Rezervirano mjesto broja slajd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9638" indent="-287952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55021" indent="-22843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16707" indent="-22843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80003" indent="-22843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43298" indent="-2284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06593" indent="-2284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69888" indent="-2284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33184" indent="-2284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9D1D035-AC5D-42D3-A63D-9ED1E0EE3CAE}" type="slidenum">
              <a:rPr lang="hr-HR" altLang="sr-Latn-RS" sz="1200"/>
              <a:pPr/>
              <a:t>24</a:t>
            </a:fld>
            <a:endParaRPr lang="hr-HR" altLang="sr-Latn-RS" sz="1200"/>
          </a:p>
        </p:txBody>
      </p:sp>
    </p:spTree>
    <p:extLst>
      <p:ext uri="{BB962C8B-B14F-4D97-AF65-F5344CB8AC3E}">
        <p14:creationId xmlns:p14="http://schemas.microsoft.com/office/powerpoint/2010/main" val="3911080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zervirano mjesto slike slajd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138" y="744538"/>
            <a:ext cx="6627812" cy="3727450"/>
          </a:xfrm>
          <a:ln/>
        </p:spPr>
      </p:sp>
      <p:sp>
        <p:nvSpPr>
          <p:cNvPr id="21507" name="Rezervirano mjesto bilježaka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r-Latn-RS" altLang="sr-Latn-RS">
              <a:latin typeface="Arial" panose="020B0604020202020204" pitchFamily="34" charset="0"/>
            </a:endParaRPr>
          </a:p>
        </p:txBody>
      </p:sp>
      <p:sp>
        <p:nvSpPr>
          <p:cNvPr id="21508" name="Rezervirano mjesto broja slajd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5185" indent="-29008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63569" indent="-23011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28670" indent="-23011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95395" indent="-23011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62117" indent="-23011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842" indent="-23011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95565" indent="-23011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62289" indent="-23011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9D1D035-AC5D-42D3-A63D-9ED1E0EE3CAE}" type="slidenum">
              <a:rPr lang="hr-HR" altLang="sr-Latn-RS" sz="1200"/>
              <a:pPr/>
              <a:t>2</a:t>
            </a:fld>
            <a:endParaRPr lang="hr-HR" altLang="sr-Latn-RS" sz="1200"/>
          </a:p>
        </p:txBody>
      </p:sp>
    </p:spTree>
    <p:extLst>
      <p:ext uri="{BB962C8B-B14F-4D97-AF65-F5344CB8AC3E}">
        <p14:creationId xmlns:p14="http://schemas.microsoft.com/office/powerpoint/2010/main" val="254298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zervirano mjesto slike slajd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33425"/>
            <a:ext cx="6523037" cy="3668713"/>
          </a:xfrm>
          <a:ln/>
        </p:spPr>
      </p:sp>
      <p:sp>
        <p:nvSpPr>
          <p:cNvPr id="21507" name="Rezervirano mjesto bilježaka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r-Latn-RS" altLang="sr-Latn-RS">
              <a:latin typeface="Arial" panose="020B0604020202020204" pitchFamily="34" charset="0"/>
            </a:endParaRPr>
          </a:p>
        </p:txBody>
      </p:sp>
      <p:sp>
        <p:nvSpPr>
          <p:cNvPr id="21508" name="Rezervirano mjesto broja slajd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443" indent="-284036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313" indent="-22532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4720" indent="-22532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715" indent="-22532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709" indent="-22532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703" indent="-22532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98" indent="-22532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693" indent="-22532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9D1D035-AC5D-42D3-A63D-9ED1E0EE3CAE}" type="slidenum">
              <a:rPr lang="hr-HR" altLang="sr-Latn-RS" sz="1200"/>
              <a:pPr/>
              <a:t>3</a:t>
            </a:fld>
            <a:endParaRPr lang="hr-HR" altLang="sr-Latn-RS" sz="1200"/>
          </a:p>
        </p:txBody>
      </p:sp>
    </p:spTree>
    <p:extLst>
      <p:ext uri="{BB962C8B-B14F-4D97-AF65-F5344CB8AC3E}">
        <p14:creationId xmlns:p14="http://schemas.microsoft.com/office/powerpoint/2010/main" val="3612225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zervirano mjesto slike slajd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138" y="744538"/>
            <a:ext cx="6627812" cy="3727450"/>
          </a:xfrm>
          <a:ln/>
        </p:spPr>
      </p:sp>
      <p:sp>
        <p:nvSpPr>
          <p:cNvPr id="21507" name="Rezervirano mjesto bilježaka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r-Latn-RS" altLang="sr-Latn-RS">
              <a:latin typeface="Arial" panose="020B0604020202020204" pitchFamily="34" charset="0"/>
            </a:endParaRPr>
          </a:p>
        </p:txBody>
      </p:sp>
      <p:sp>
        <p:nvSpPr>
          <p:cNvPr id="21508" name="Rezervirano mjesto broja slajd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5185" indent="-29008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63569" indent="-23011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28670" indent="-23011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95395" indent="-23011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62117" indent="-23011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842" indent="-23011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95565" indent="-23011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62289" indent="-23011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9D1D035-AC5D-42D3-A63D-9ED1E0EE3CAE}" type="slidenum">
              <a:rPr lang="hr-HR" altLang="sr-Latn-RS" sz="1200"/>
              <a:pPr/>
              <a:t>4</a:t>
            </a:fld>
            <a:endParaRPr lang="hr-HR" altLang="sr-Latn-RS" sz="1200"/>
          </a:p>
        </p:txBody>
      </p:sp>
    </p:spTree>
    <p:extLst>
      <p:ext uri="{BB962C8B-B14F-4D97-AF65-F5344CB8AC3E}">
        <p14:creationId xmlns:p14="http://schemas.microsoft.com/office/powerpoint/2010/main" val="298845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zervirano mjesto slike slajd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4138" y="744538"/>
            <a:ext cx="6627812" cy="3727450"/>
          </a:xfrm>
          <a:ln/>
        </p:spPr>
      </p:sp>
      <p:sp>
        <p:nvSpPr>
          <p:cNvPr id="21507" name="Rezervirano mjesto bilježaka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r-Latn-RS" altLang="sr-Latn-RS">
              <a:latin typeface="Arial" panose="020B0604020202020204" pitchFamily="34" charset="0"/>
            </a:endParaRPr>
          </a:p>
        </p:txBody>
      </p:sp>
      <p:sp>
        <p:nvSpPr>
          <p:cNvPr id="21508" name="Rezervirano mjesto broja slajd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5185" indent="-29008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63569" indent="-23011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28670" indent="-23011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95395" indent="-23011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62117" indent="-23011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842" indent="-23011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95565" indent="-23011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62289" indent="-23011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9D1D035-AC5D-42D3-A63D-9ED1E0EE3CAE}" type="slidenum">
              <a:rPr lang="hr-HR" altLang="sr-Latn-RS" sz="1200"/>
              <a:pPr/>
              <a:t>5</a:t>
            </a:fld>
            <a:endParaRPr lang="hr-HR" altLang="sr-Latn-RS" sz="1200"/>
          </a:p>
        </p:txBody>
      </p:sp>
    </p:spTree>
    <p:extLst>
      <p:ext uri="{BB962C8B-B14F-4D97-AF65-F5344CB8AC3E}">
        <p14:creationId xmlns:p14="http://schemas.microsoft.com/office/powerpoint/2010/main" val="3420822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zervirano mjesto slike slajd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33425"/>
            <a:ext cx="6523037" cy="3668713"/>
          </a:xfrm>
          <a:ln/>
        </p:spPr>
      </p:sp>
      <p:sp>
        <p:nvSpPr>
          <p:cNvPr id="21507" name="Rezervirano mjesto bilježaka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r-Latn-RS" altLang="sr-Latn-RS">
              <a:latin typeface="Arial" panose="020B0604020202020204" pitchFamily="34" charset="0"/>
            </a:endParaRPr>
          </a:p>
        </p:txBody>
      </p:sp>
      <p:sp>
        <p:nvSpPr>
          <p:cNvPr id="21508" name="Rezervirano mjesto broja slajd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443" indent="-284036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313" indent="-22532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4720" indent="-22532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715" indent="-22532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709" indent="-22532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703" indent="-22532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98" indent="-22532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693" indent="-22532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9D1D035-AC5D-42D3-A63D-9ED1E0EE3CAE}" type="slidenum">
              <a:rPr lang="hr-HR" altLang="sr-Latn-RS" sz="1200"/>
              <a:pPr/>
              <a:t>6</a:t>
            </a:fld>
            <a:endParaRPr lang="hr-HR" altLang="sr-Latn-RS" sz="1200"/>
          </a:p>
        </p:txBody>
      </p:sp>
    </p:spTree>
    <p:extLst>
      <p:ext uri="{BB962C8B-B14F-4D97-AF65-F5344CB8AC3E}">
        <p14:creationId xmlns:p14="http://schemas.microsoft.com/office/powerpoint/2010/main" val="1095874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zervirano mjesto slike slajd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33425"/>
            <a:ext cx="6523037" cy="3668713"/>
          </a:xfrm>
          <a:ln/>
        </p:spPr>
      </p:sp>
      <p:sp>
        <p:nvSpPr>
          <p:cNvPr id="21507" name="Rezervirano mjesto bilježaka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r-Latn-RS" altLang="sr-Latn-RS">
              <a:latin typeface="Arial" panose="020B0604020202020204" pitchFamily="34" charset="0"/>
            </a:endParaRPr>
          </a:p>
        </p:txBody>
      </p:sp>
      <p:sp>
        <p:nvSpPr>
          <p:cNvPr id="21508" name="Rezervirano mjesto broja slajd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4914" indent="-286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7744" indent="-22698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6520" indent="-22698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66898" indent="-22698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27272" indent="-2269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87650" indent="-2269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48025" indent="-2269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08402" indent="-2269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9D1D035-AC5D-42D3-A63D-9ED1E0EE3CAE}" type="slidenum">
              <a:rPr lang="hr-HR" altLang="sr-Latn-RS" sz="1200"/>
              <a:pPr/>
              <a:t>7</a:t>
            </a:fld>
            <a:endParaRPr lang="hr-HR" altLang="sr-Latn-RS" sz="1200"/>
          </a:p>
        </p:txBody>
      </p:sp>
    </p:spTree>
    <p:extLst>
      <p:ext uri="{BB962C8B-B14F-4D97-AF65-F5344CB8AC3E}">
        <p14:creationId xmlns:p14="http://schemas.microsoft.com/office/powerpoint/2010/main" val="15720605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zervirano mjesto slike slajd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33425"/>
            <a:ext cx="6523037" cy="3668713"/>
          </a:xfrm>
          <a:ln/>
        </p:spPr>
      </p:sp>
      <p:sp>
        <p:nvSpPr>
          <p:cNvPr id="21507" name="Rezervirano mjesto bilježaka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r-Latn-RS" altLang="sr-Latn-RS">
              <a:latin typeface="Arial" panose="020B0604020202020204" pitchFamily="34" charset="0"/>
            </a:endParaRPr>
          </a:p>
        </p:txBody>
      </p:sp>
      <p:sp>
        <p:nvSpPr>
          <p:cNvPr id="21508" name="Rezervirano mjesto broja slajd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4914" indent="-286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7744" indent="-22698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6520" indent="-22698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66898" indent="-226989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27272" indent="-2269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87650" indent="-2269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48025" indent="-2269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08402" indent="-2269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9D1D035-AC5D-42D3-A63D-9ED1E0EE3CAE}" type="slidenum">
              <a:rPr lang="hr-HR" altLang="sr-Latn-RS" sz="1200"/>
              <a:pPr/>
              <a:t>8</a:t>
            </a:fld>
            <a:endParaRPr lang="hr-HR" altLang="sr-Latn-RS" sz="1200"/>
          </a:p>
        </p:txBody>
      </p:sp>
    </p:spTree>
    <p:extLst>
      <p:ext uri="{BB962C8B-B14F-4D97-AF65-F5344CB8AC3E}">
        <p14:creationId xmlns:p14="http://schemas.microsoft.com/office/powerpoint/2010/main" val="29038825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zervirano mjesto slike slajd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33425"/>
            <a:ext cx="6523037" cy="3668713"/>
          </a:xfrm>
          <a:ln/>
        </p:spPr>
      </p:sp>
      <p:sp>
        <p:nvSpPr>
          <p:cNvPr id="21507" name="Rezervirano mjesto bilježaka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r-Latn-RS" altLang="sr-Latn-RS">
              <a:latin typeface="Arial" panose="020B0604020202020204" pitchFamily="34" charset="0"/>
            </a:endParaRPr>
          </a:p>
        </p:txBody>
      </p:sp>
      <p:sp>
        <p:nvSpPr>
          <p:cNvPr id="21508" name="Rezervirano mjesto broja slajd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9443" indent="-284036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9313" indent="-22532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4720" indent="-22532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1715" indent="-22532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8709" indent="-22532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65703" indent="-22532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2698" indent="-22532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79693" indent="-22532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9D1D035-AC5D-42D3-A63D-9ED1E0EE3CAE}" type="slidenum">
              <a:rPr lang="hr-HR" altLang="sr-Latn-RS" sz="1200"/>
              <a:pPr/>
              <a:t>9</a:t>
            </a:fld>
            <a:endParaRPr lang="hr-HR" altLang="sr-Latn-RS" sz="1200"/>
          </a:p>
        </p:txBody>
      </p:sp>
    </p:spTree>
    <p:extLst>
      <p:ext uri="{BB962C8B-B14F-4D97-AF65-F5344CB8AC3E}">
        <p14:creationId xmlns:p14="http://schemas.microsoft.com/office/powerpoint/2010/main" val="2768857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D895C-DA82-47C9-8134-0F9E862B6D05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046627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D717-185E-4066-8D7C-D0DF0285BA33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065340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FCE68-DBD4-428E-981F-F16CAABE007C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851800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408C3-3A58-4629-AA9D-A367DA97E643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955032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8B2DE-9EC4-4853-AC39-AC22DA5B4ED8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47817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152-26B4-4D26-86E0-33657049074F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3325362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2414-556D-4336-961F-CBDCBFFBE479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68631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7658-5266-4936-A447-B47EBADD73DF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8647135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475B4-E36F-4B43-888C-4CE1213CA099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6143070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F4BA5-4204-48EE-B0A8-D8BB92AEED96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7192843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4E784-2082-4268-8F4C-D708FEF43F82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090844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AA661-F608-4620-8B0E-B3FE7E44124F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123894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5B5D-561F-45E5-9AC6-21CFBFA44F6A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1101258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0676-0961-4C80-8B20-B40AF54C9396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947760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7B49A-08E8-48E1-8495-F2E2B3DB82EA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121984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FF95-97ED-431E-8F85-8B2672EF7E1A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762543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08503-06AE-479B-9147-4B535B261F34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5812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6E51C-1C18-479F-9145-3BCF4C92A28E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80985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5EADD-ED7C-4E36-A121-19FCEA77658F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557169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3CFE1-0B13-4E03-9E8B-B1A5F8B8904C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552354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8BEDF-CCB6-4158-AEB7-C153F596396D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53400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65DDE-F4B6-49C9-AB77-9056E211B8BD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156885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0CB41-DECE-4D51-AA99-8355C21D1D3B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  <p:sp>
        <p:nvSpPr>
          <p:cNvPr id="7" name="Text Box 17">
            <a:extLst>
              <a:ext uri="{FF2B5EF4-FFF2-40B4-BE49-F238E27FC236}">
                <a16:creationId xmlns:a16="http://schemas.microsoft.com/office/drawing/2014/main" id="{DA063B3D-AA54-AD69-03FA-C392C020A03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606173" y="6705600"/>
            <a:ext cx="1186222" cy="15388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hr-HR" altLang="sr-Latn-RS" sz="1000" dirty="0"/>
              <a:t>Ministarstvo financija</a:t>
            </a:r>
          </a:p>
        </p:txBody>
      </p:sp>
    </p:spTree>
    <p:extLst>
      <p:ext uri="{BB962C8B-B14F-4D97-AF65-F5344CB8AC3E}">
        <p14:creationId xmlns:p14="http://schemas.microsoft.com/office/powerpoint/2010/main" val="3425979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71" r:id="rId1"/>
    <p:sldLayoutId id="2147484772" r:id="rId2"/>
    <p:sldLayoutId id="2147484773" r:id="rId3"/>
    <p:sldLayoutId id="2147484774" r:id="rId4"/>
    <p:sldLayoutId id="2147484775" r:id="rId5"/>
    <p:sldLayoutId id="2147484776" r:id="rId6"/>
    <p:sldLayoutId id="2147484777" r:id="rId7"/>
    <p:sldLayoutId id="2147484778" r:id="rId8"/>
    <p:sldLayoutId id="2147484779" r:id="rId9"/>
    <p:sldLayoutId id="2147484780" r:id="rId10"/>
    <p:sldLayoutId id="214748478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AABFD-9950-41B7-8D35-F121BD91926C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/>
          </a:p>
        </p:txBody>
      </p:sp>
      <p:sp>
        <p:nvSpPr>
          <p:cNvPr id="7" name="Text Box 17">
            <a:extLst>
              <a:ext uri="{FF2B5EF4-FFF2-40B4-BE49-F238E27FC236}">
                <a16:creationId xmlns:a16="http://schemas.microsoft.com/office/drawing/2014/main" id="{DA063B3D-AA54-AD69-03FA-C392C020A03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606173" y="6705600"/>
            <a:ext cx="1186222" cy="15388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hr-HR" altLang="sr-Latn-RS" sz="1000" dirty="0"/>
              <a:t>Ministarstvo financija</a:t>
            </a:r>
          </a:p>
        </p:txBody>
      </p:sp>
    </p:spTree>
    <p:extLst>
      <p:ext uri="{BB962C8B-B14F-4D97-AF65-F5344CB8AC3E}">
        <p14:creationId xmlns:p14="http://schemas.microsoft.com/office/powerpoint/2010/main" val="187203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83" r:id="rId1"/>
    <p:sldLayoutId id="2147484784" r:id="rId2"/>
    <p:sldLayoutId id="2147484785" r:id="rId3"/>
    <p:sldLayoutId id="2147484786" r:id="rId4"/>
    <p:sldLayoutId id="2147484787" r:id="rId5"/>
    <p:sldLayoutId id="2147484788" r:id="rId6"/>
    <p:sldLayoutId id="2147484789" r:id="rId7"/>
    <p:sldLayoutId id="2147484790" r:id="rId8"/>
    <p:sldLayoutId id="2147484791" r:id="rId9"/>
    <p:sldLayoutId id="2147484792" r:id="rId10"/>
    <p:sldLayoutId id="214748479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4401344" y="6021288"/>
            <a:ext cx="3384550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2200"/>
              </a:spcBef>
              <a:buClr>
                <a:srgbClr val="3783FF"/>
              </a:buClr>
              <a:buSzPct val="123000"/>
              <a:buFont typeface="Symbol" panose="05050102010706020507" pitchFamily="18" charset="2"/>
              <a:buChar char="¨"/>
              <a:defRPr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400"/>
              </a:spcBef>
              <a:buClr>
                <a:schemeClr val="tx1"/>
              </a:buClr>
              <a:buSzPct val="77000"/>
              <a:buChar char="—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900" dirty="0">
                <a:latin typeface="Calibri" panose="020F0502020204030204" pitchFamily="34" charset="0"/>
                <a:cs typeface="Calibri" panose="020F0502020204030204" pitchFamily="34" charset="0"/>
              </a:rPr>
              <a:t>Zagreb, siječanj 2025.</a:t>
            </a: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2132856"/>
            <a:ext cx="12192000" cy="1106996"/>
          </a:xfrm>
          <a:solidFill>
            <a:srgbClr val="002060"/>
          </a:solidFill>
        </p:spPr>
        <p:txBody>
          <a:bodyPr anchor="ctr">
            <a:normAutofit/>
          </a:bodyPr>
          <a:lstStyle/>
          <a:p>
            <a:pPr eaLnBrk="1" hangingPunct="1"/>
            <a:r>
              <a:rPr lang="hr-HR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Izazovi porezne politike u Hrvatskoj</a:t>
            </a:r>
            <a:endParaRPr lang="hr-HR" altLang="sr-Latn-R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0" y="1040510"/>
            <a:ext cx="12192000" cy="372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>
              <a:spcBef>
                <a:spcPts val="2200"/>
              </a:spcBef>
              <a:buClr>
                <a:srgbClr val="3783FF"/>
              </a:buClr>
              <a:buSzPct val="123000"/>
              <a:buFont typeface="Symbol" panose="05050102010706020507" pitchFamily="18" charset="2"/>
              <a:buChar char="¨"/>
              <a:defRPr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400"/>
              </a:spcBef>
              <a:buClr>
                <a:schemeClr val="tx1"/>
              </a:buClr>
              <a:buSzPct val="77000"/>
              <a:buChar char="—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600" b="1" dirty="0">
                <a:latin typeface="Calibri" panose="020F0502020204030204" pitchFamily="34" charset="0"/>
                <a:cs typeface="Calibri" panose="020F0502020204030204" pitchFamily="34" charset="0"/>
              </a:rPr>
              <a:t>MINISTARSTVO FINANCIJA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7968" y="260648"/>
            <a:ext cx="568731" cy="753285"/>
          </a:xfrm>
          <a:prstGeom prst="rect">
            <a:avLst/>
          </a:prstGeom>
        </p:spPr>
      </p:pic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0" y="3239852"/>
            <a:ext cx="12192000" cy="9543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pl-PL" sz="3200" b="1" dirty="0">
                <a:latin typeface="Calibri" panose="020F0502020204030204" pitchFamily="34" charset="0"/>
                <a:cs typeface="Calibri" panose="020F0502020204030204" pitchFamily="34" charset="0"/>
              </a:rPr>
              <a:t>Poticanje rasta, unaprjeđenje strukture</a:t>
            </a:r>
          </a:p>
          <a:p>
            <a:pPr>
              <a:lnSpc>
                <a:spcPct val="110000"/>
              </a:lnSpc>
            </a:pPr>
            <a:r>
              <a:rPr lang="pl-PL" sz="3200" b="1" dirty="0">
                <a:latin typeface="Calibri" panose="020F0502020204030204" pitchFamily="34" charset="0"/>
                <a:cs typeface="Calibri" panose="020F0502020204030204" pitchFamily="34" charset="0"/>
              </a:rPr>
              <a:t>gospodarstva i digitalizacija sustava Porezne uprave</a:t>
            </a:r>
            <a:endParaRPr lang="hr-HR" altLang="sr-Latn-R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12192000" cy="764703"/>
          </a:xfrm>
          <a:solidFill>
            <a:srgbClr val="9DC3E6"/>
          </a:solidFill>
        </p:spPr>
        <p:txBody>
          <a:bodyPr>
            <a:normAutofit/>
          </a:bodyPr>
          <a:lstStyle/>
          <a:p>
            <a:pPr marL="266700"/>
            <a:r>
              <a:rPr lang="pl-PL" altLang="sr-Latn-RS" sz="3600" b="1" dirty="0">
                <a:latin typeface="Calibri" panose="020F0502020204030204" pitchFamily="34" charset="0"/>
                <a:cs typeface="Calibri" panose="020F0502020204030204" pitchFamily="34" charset="0"/>
              </a:rPr>
              <a:t>Porezno rasterećenje plaća i mirovina – porez na dohodak</a:t>
            </a:r>
          </a:p>
        </p:txBody>
      </p:sp>
      <p:sp>
        <p:nvSpPr>
          <p:cNvPr id="2" name="Rezervirano mjesto broja slajda 1">
            <a:extLst>
              <a:ext uri="{FF2B5EF4-FFF2-40B4-BE49-F238E27FC236}">
                <a16:creationId xmlns:a16="http://schemas.microsoft.com/office/drawing/2014/main" id="{C918C6B4-4B91-45C1-A2AD-A5C7425DE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A3E66-B97B-4DA5-9E07-2478F1807277}" type="slidenum">
              <a:rPr lang="en-US" altLang="sr-Latn-RS" smtClean="0"/>
              <a:pPr>
                <a:defRPr/>
              </a:pPr>
              <a:t>10</a:t>
            </a:fld>
            <a:endParaRPr lang="en-US" altLang="sr-Latn-RS"/>
          </a:p>
        </p:txBody>
      </p:sp>
      <p:sp>
        <p:nvSpPr>
          <p:cNvPr id="7" name="Rezervirano mjesto sadržaja 5">
            <a:extLst>
              <a:ext uri="{FF2B5EF4-FFF2-40B4-BE49-F238E27FC236}">
                <a16:creationId xmlns:a16="http://schemas.microsoft.com/office/drawing/2014/main" id="{82F3F49A-CB8D-8492-3F2B-1A00D4810897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335360" y="1124744"/>
            <a:ext cx="5256584" cy="54726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2400" b="1" dirty="0">
                <a:latin typeface="Calibri" panose="020F0502020204030204" pitchFamily="34" charset="0"/>
                <a:cs typeface="Calibri" panose="020F0502020204030204" pitchFamily="34" charset="0"/>
              </a:rPr>
              <a:t>Povećan je osnovni osobni odbitak</a:t>
            </a:r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 s 560 na 600 eura,  povećan je osobni odbitak za uzdržavane članove i invalidnost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hr-H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povećan je iznos određenih neoporezivih primitaka </a:t>
            </a:r>
            <a:r>
              <a:rPr lang="hr-HR" sz="2400" i="1" dirty="0">
                <a:latin typeface="Calibri" panose="020F0502020204030204" pitchFamily="34" charset="0"/>
                <a:cs typeface="Calibri" panose="020F0502020204030204" pitchFamily="34" charset="0"/>
              </a:rPr>
              <a:t>koji se izračunavaju pomoću koeficijenta osnovnog osobnog odbitka (otpremnine, naknada za odvojeni život, nagrada za radne rezultate i sl.)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hr-HR" sz="2400" b="1" dirty="0">
                <a:latin typeface="Calibri" panose="020F0502020204030204" pitchFamily="34" charset="0"/>
                <a:cs typeface="Calibri" panose="020F0502020204030204" pitchFamily="34" charset="0"/>
              </a:rPr>
              <a:t>podignut je prag za primjenu više stope poreza na dohodak </a:t>
            </a:r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s 50.400 na 60.000 eura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hr-H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zervirano mjesto teksta 2">
            <a:extLst>
              <a:ext uri="{FF2B5EF4-FFF2-40B4-BE49-F238E27FC236}">
                <a16:creationId xmlns:a16="http://schemas.microsoft.com/office/drawing/2014/main" id="{1F29D9C1-9FDB-D6CD-9334-355411F94D08}"/>
              </a:ext>
            </a:extLst>
          </p:cNvPr>
          <p:cNvSpPr txBox="1">
            <a:spLocks/>
          </p:cNvSpPr>
          <p:nvPr/>
        </p:nvSpPr>
        <p:spPr>
          <a:xfrm>
            <a:off x="5735960" y="1014302"/>
            <a:ext cx="5887516" cy="5089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hr-HR" b="1" dirty="0">
                <a:latin typeface="Calibri" panose="020F0502020204030204" pitchFamily="34" charset="0"/>
                <a:cs typeface="Calibri" panose="020F0502020204030204" pitchFamily="34" charset="0"/>
              </a:rPr>
              <a:t>Osobni odbitak</a:t>
            </a:r>
          </a:p>
        </p:txBody>
      </p:sp>
      <p:graphicFrame>
        <p:nvGraphicFramePr>
          <p:cNvPr id="9" name="Rezervirano mjesto sadržaja 9">
            <a:extLst>
              <a:ext uri="{FF2B5EF4-FFF2-40B4-BE49-F238E27FC236}">
                <a16:creationId xmlns:a16="http://schemas.microsoft.com/office/drawing/2014/main" id="{C80A7C39-14BF-63DD-7EEF-700294B2AE1C}"/>
              </a:ext>
            </a:extLst>
          </p:cNvPr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877406600"/>
              </p:ext>
            </p:extLst>
          </p:nvPr>
        </p:nvGraphicFramePr>
        <p:xfrm>
          <a:off x="5735961" y="1628807"/>
          <a:ext cx="6120679" cy="4604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>
                  <a:extLst>
                    <a:ext uri="{9D8B030D-6E8A-4147-A177-3AD203B41FA5}">
                      <a16:colId xmlns:a16="http://schemas.microsoft.com/office/drawing/2014/main" val="3882811748"/>
                    </a:ext>
                  </a:extLst>
                </a:gridCol>
                <a:gridCol w="1008111">
                  <a:extLst>
                    <a:ext uri="{9D8B030D-6E8A-4147-A177-3AD203B41FA5}">
                      <a16:colId xmlns:a16="http://schemas.microsoft.com/office/drawing/2014/main" val="255422853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85270068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429981917"/>
                    </a:ext>
                  </a:extLst>
                </a:gridCol>
              </a:tblGrid>
              <a:tr h="307889">
                <a:tc>
                  <a:txBody>
                    <a:bodyPr/>
                    <a:lstStyle/>
                    <a:p>
                      <a:pPr algn="l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u="none" strike="noStrike" dirty="0">
                          <a:effectLst/>
                        </a:rPr>
                        <a:t> </a:t>
                      </a:r>
                      <a:endParaRPr lang="hr-HR" sz="16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u="none" strike="noStrike" dirty="0">
                          <a:effectLst/>
                        </a:rPr>
                        <a:t> koeficijent</a:t>
                      </a:r>
                      <a:endParaRPr lang="hr-HR" sz="16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ctr"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u="none" strike="noStrike" dirty="0">
                          <a:effectLst/>
                        </a:rPr>
                        <a:t>u</a:t>
                      </a:r>
                      <a:r>
                        <a:rPr lang="hr-HR" sz="1600" u="none" strike="noStrike" baseline="0" dirty="0">
                          <a:effectLst/>
                        </a:rPr>
                        <a:t> eurima</a:t>
                      </a:r>
                      <a:endParaRPr lang="hr-HR" sz="16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456734"/>
                  </a:ext>
                </a:extLst>
              </a:tr>
              <a:tr h="269067">
                <a:tc>
                  <a:txBody>
                    <a:bodyPr/>
                    <a:lstStyle/>
                    <a:p>
                      <a:pPr marL="180000" algn="l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hr-H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l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hr-H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ct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2024. </a:t>
                      </a: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ct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2025.</a:t>
                      </a:r>
                      <a:endParaRPr lang="hr-HR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extLst>
                  <a:ext uri="{0D108BD9-81ED-4DB2-BD59-A6C34878D82A}">
                    <a16:rowId xmlns:a16="http://schemas.microsoft.com/office/drawing/2014/main" val="3157720720"/>
                  </a:ext>
                </a:extLst>
              </a:tr>
              <a:tr h="269067">
                <a:tc>
                  <a:txBody>
                    <a:bodyPr/>
                    <a:lstStyle/>
                    <a:p>
                      <a:pPr marL="180000" algn="l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 dirty="0">
                          <a:effectLst/>
                        </a:rPr>
                        <a:t>Osnovni osobni odbitak</a:t>
                      </a:r>
                      <a:endParaRPr lang="hr-H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180000" algn="l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hr-H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180000" algn="r" defTabSz="898525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 dirty="0">
                          <a:effectLst/>
                        </a:rPr>
                        <a:t>560</a:t>
                      </a:r>
                      <a:endParaRPr lang="hr-H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180000" algn="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600</a:t>
                      </a:r>
                      <a:endParaRPr lang="hr-HR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22332"/>
                  </a:ext>
                </a:extLst>
              </a:tr>
              <a:tr h="529718">
                <a:tc>
                  <a:txBody>
                    <a:bodyPr/>
                    <a:lstStyle/>
                    <a:p>
                      <a:pPr marL="180000" algn="l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 dirty="0">
                          <a:effectLst/>
                        </a:rPr>
                        <a:t>Mjesečni iznosi za uvećanje osnovnog osobnog odbitka:</a:t>
                      </a:r>
                      <a:endParaRPr lang="hr-H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180000" algn="l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u="none" strike="noStrike" dirty="0">
                          <a:effectLst/>
                        </a:rPr>
                        <a:t> </a:t>
                      </a:r>
                      <a:endParaRPr lang="hr-H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180000" algn="l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 dirty="0">
                          <a:effectLst/>
                        </a:rPr>
                        <a:t> </a:t>
                      </a:r>
                      <a:endParaRPr lang="hr-H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180000" algn="l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hr-HR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692414"/>
                  </a:ext>
                </a:extLst>
              </a:tr>
              <a:tr h="269067">
                <a:tc>
                  <a:txBody>
                    <a:bodyPr/>
                    <a:lstStyle/>
                    <a:p>
                      <a:pPr marL="180000" algn="l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 dirty="0">
                          <a:effectLst/>
                        </a:rPr>
                        <a:t>1. Uzdržavani članovi uže obitelji</a:t>
                      </a:r>
                      <a:endParaRPr lang="hr-H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ct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u="none" strike="noStrike" dirty="0">
                          <a:effectLst/>
                        </a:rPr>
                        <a:t>0,5</a:t>
                      </a:r>
                      <a:endParaRPr lang="hr-H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 dirty="0">
                          <a:effectLst/>
                        </a:rPr>
                        <a:t>280</a:t>
                      </a:r>
                      <a:endParaRPr lang="hr-H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300</a:t>
                      </a:r>
                      <a:endParaRPr lang="hr-HR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extLst>
                  <a:ext uri="{0D108BD9-81ED-4DB2-BD59-A6C34878D82A}">
                    <a16:rowId xmlns:a16="http://schemas.microsoft.com/office/drawing/2014/main" val="2590925943"/>
                  </a:ext>
                </a:extLst>
              </a:tr>
              <a:tr h="269067">
                <a:tc>
                  <a:txBody>
                    <a:bodyPr/>
                    <a:lstStyle/>
                    <a:p>
                      <a:pPr marL="180000" algn="l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u="none" strike="noStrike" dirty="0">
                          <a:effectLst/>
                        </a:rPr>
                        <a:t>-</a:t>
                      </a:r>
                      <a:r>
                        <a:rPr lang="hr-HR" sz="1600" u="none" strike="noStrike" baseline="0" dirty="0">
                          <a:effectLst/>
                        </a:rPr>
                        <a:t> </a:t>
                      </a:r>
                      <a:r>
                        <a:rPr lang="hr-HR" sz="1600" u="none" strike="noStrike" dirty="0">
                          <a:effectLst/>
                        </a:rPr>
                        <a:t>Prvo uzdržavano dijete</a:t>
                      </a:r>
                      <a:endParaRPr lang="hr-H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ct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u="none" strike="noStrike" dirty="0">
                          <a:effectLst/>
                        </a:rPr>
                        <a:t>0,5</a:t>
                      </a:r>
                      <a:endParaRPr lang="hr-H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 dirty="0">
                          <a:effectLst/>
                        </a:rPr>
                        <a:t>280</a:t>
                      </a:r>
                      <a:endParaRPr lang="hr-H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300</a:t>
                      </a:r>
                      <a:endParaRPr lang="hr-HR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extLst>
                  <a:ext uri="{0D108BD9-81ED-4DB2-BD59-A6C34878D82A}">
                    <a16:rowId xmlns:a16="http://schemas.microsoft.com/office/drawing/2014/main" val="758265731"/>
                  </a:ext>
                </a:extLst>
              </a:tr>
              <a:tr h="269067">
                <a:tc>
                  <a:txBody>
                    <a:bodyPr/>
                    <a:lstStyle/>
                    <a:p>
                      <a:pPr marL="180000" algn="l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u="none" strike="noStrike" dirty="0">
                          <a:effectLst/>
                        </a:rPr>
                        <a:t>-</a:t>
                      </a:r>
                      <a:r>
                        <a:rPr lang="hr-HR" sz="1600" u="none" strike="noStrike" baseline="0" dirty="0">
                          <a:effectLst/>
                        </a:rPr>
                        <a:t> </a:t>
                      </a:r>
                      <a:r>
                        <a:rPr lang="hr-HR" sz="1600" u="none" strike="noStrike" dirty="0">
                          <a:effectLst/>
                        </a:rPr>
                        <a:t>Drugo uzdržavano dijete</a:t>
                      </a:r>
                      <a:endParaRPr lang="hr-H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ct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u="none" strike="noStrike" dirty="0">
                          <a:effectLst/>
                        </a:rPr>
                        <a:t>0,7</a:t>
                      </a:r>
                      <a:endParaRPr lang="hr-H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 dirty="0">
                          <a:effectLst/>
                        </a:rPr>
                        <a:t>392</a:t>
                      </a:r>
                      <a:endParaRPr lang="hr-H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420</a:t>
                      </a:r>
                      <a:endParaRPr lang="hr-HR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extLst>
                  <a:ext uri="{0D108BD9-81ED-4DB2-BD59-A6C34878D82A}">
                    <a16:rowId xmlns:a16="http://schemas.microsoft.com/office/drawing/2014/main" val="1068825739"/>
                  </a:ext>
                </a:extLst>
              </a:tr>
              <a:tr h="269067">
                <a:tc>
                  <a:txBody>
                    <a:bodyPr/>
                    <a:lstStyle/>
                    <a:p>
                      <a:pPr marL="180000" algn="l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u="none" strike="noStrike" dirty="0">
                          <a:effectLst/>
                        </a:rPr>
                        <a:t>-</a:t>
                      </a:r>
                      <a:r>
                        <a:rPr lang="hr-HR" sz="1600" u="none" strike="noStrike" baseline="0" dirty="0">
                          <a:effectLst/>
                        </a:rPr>
                        <a:t> </a:t>
                      </a:r>
                      <a:r>
                        <a:rPr lang="hr-HR" sz="1600" u="none" strike="noStrike" dirty="0">
                          <a:effectLst/>
                        </a:rPr>
                        <a:t>Treće uzdržavano dijete</a:t>
                      </a:r>
                      <a:endParaRPr lang="hr-H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ct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u="none" strike="noStrike" dirty="0">
                          <a:effectLst/>
                        </a:rPr>
                        <a:t>1</a:t>
                      </a:r>
                      <a:endParaRPr lang="hr-H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 dirty="0">
                          <a:effectLst/>
                        </a:rPr>
                        <a:t>560</a:t>
                      </a:r>
                      <a:endParaRPr lang="hr-H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600</a:t>
                      </a:r>
                      <a:endParaRPr lang="hr-HR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extLst>
                  <a:ext uri="{0D108BD9-81ED-4DB2-BD59-A6C34878D82A}">
                    <a16:rowId xmlns:a16="http://schemas.microsoft.com/office/drawing/2014/main" val="3847290068"/>
                  </a:ext>
                </a:extLst>
              </a:tr>
              <a:tr h="269067">
                <a:tc>
                  <a:txBody>
                    <a:bodyPr/>
                    <a:lstStyle/>
                    <a:p>
                      <a:pPr marL="180000" algn="l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u="none" strike="noStrike" dirty="0">
                          <a:effectLst/>
                        </a:rPr>
                        <a:t>-</a:t>
                      </a:r>
                      <a:r>
                        <a:rPr lang="hr-HR" sz="1600" u="none" strike="noStrike" baseline="0" dirty="0">
                          <a:effectLst/>
                        </a:rPr>
                        <a:t> </a:t>
                      </a:r>
                      <a:r>
                        <a:rPr lang="hr-HR" sz="1600" u="none" strike="noStrike" dirty="0">
                          <a:effectLst/>
                        </a:rPr>
                        <a:t>Četvrto uzdržavano dijete</a:t>
                      </a:r>
                      <a:endParaRPr lang="hr-H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ct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u="none" strike="noStrike" dirty="0">
                          <a:effectLst/>
                        </a:rPr>
                        <a:t>1,4</a:t>
                      </a:r>
                      <a:endParaRPr lang="hr-H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 dirty="0">
                          <a:effectLst/>
                        </a:rPr>
                        <a:t>784</a:t>
                      </a:r>
                      <a:endParaRPr lang="hr-H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840</a:t>
                      </a:r>
                      <a:endParaRPr lang="hr-HR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extLst>
                  <a:ext uri="{0D108BD9-81ED-4DB2-BD59-A6C34878D82A}">
                    <a16:rowId xmlns:a16="http://schemas.microsoft.com/office/drawing/2014/main" val="3226705942"/>
                  </a:ext>
                </a:extLst>
              </a:tr>
              <a:tr h="269067">
                <a:tc>
                  <a:txBody>
                    <a:bodyPr/>
                    <a:lstStyle/>
                    <a:p>
                      <a:pPr marL="180000" algn="l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u="none" strike="noStrike" dirty="0">
                          <a:effectLst/>
                        </a:rPr>
                        <a:t>-</a:t>
                      </a:r>
                      <a:r>
                        <a:rPr lang="hr-HR" sz="1600" u="none" strike="noStrike" baseline="0" dirty="0">
                          <a:effectLst/>
                        </a:rPr>
                        <a:t> </a:t>
                      </a:r>
                      <a:r>
                        <a:rPr lang="hr-HR" sz="1600" u="none" strike="noStrike" dirty="0">
                          <a:effectLst/>
                        </a:rPr>
                        <a:t>Peto uzdržavano dijete</a:t>
                      </a:r>
                      <a:endParaRPr lang="hr-H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ct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u="none" strike="noStrike" dirty="0">
                          <a:effectLst/>
                        </a:rPr>
                        <a:t>1,9</a:t>
                      </a:r>
                      <a:endParaRPr lang="hr-H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>
                          <a:effectLst/>
                        </a:rPr>
                        <a:t>1.064</a:t>
                      </a:r>
                      <a:endParaRPr lang="hr-H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1.140</a:t>
                      </a:r>
                      <a:endParaRPr lang="hr-HR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extLst>
                  <a:ext uri="{0D108BD9-81ED-4DB2-BD59-A6C34878D82A}">
                    <a16:rowId xmlns:a16="http://schemas.microsoft.com/office/drawing/2014/main" val="3744298985"/>
                  </a:ext>
                </a:extLst>
              </a:tr>
              <a:tr h="269067">
                <a:tc>
                  <a:txBody>
                    <a:bodyPr/>
                    <a:lstStyle/>
                    <a:p>
                      <a:pPr marL="180000" algn="l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u="none" strike="noStrike" dirty="0">
                          <a:effectLst/>
                        </a:rPr>
                        <a:t>-</a:t>
                      </a:r>
                      <a:r>
                        <a:rPr lang="hr-HR" sz="1600" u="none" strike="noStrike" baseline="0" dirty="0">
                          <a:effectLst/>
                        </a:rPr>
                        <a:t> </a:t>
                      </a:r>
                      <a:r>
                        <a:rPr lang="hr-HR" sz="1600" u="none" strike="noStrike" dirty="0">
                          <a:effectLst/>
                        </a:rPr>
                        <a:t>Šesto uzdržavano dijete</a:t>
                      </a:r>
                      <a:endParaRPr lang="hr-H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ct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u="none" strike="noStrike" dirty="0">
                          <a:effectLst/>
                        </a:rPr>
                        <a:t>2,5</a:t>
                      </a:r>
                      <a:endParaRPr lang="hr-H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>
                          <a:effectLst/>
                        </a:rPr>
                        <a:t>1.400</a:t>
                      </a:r>
                      <a:endParaRPr lang="hr-H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1.500</a:t>
                      </a:r>
                      <a:endParaRPr lang="hr-HR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extLst>
                  <a:ext uri="{0D108BD9-81ED-4DB2-BD59-A6C34878D82A}">
                    <a16:rowId xmlns:a16="http://schemas.microsoft.com/office/drawing/2014/main" val="524859899"/>
                  </a:ext>
                </a:extLst>
              </a:tr>
              <a:tr h="269067">
                <a:tc>
                  <a:txBody>
                    <a:bodyPr/>
                    <a:lstStyle/>
                    <a:p>
                      <a:pPr marL="180000" algn="l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u="none" strike="noStrike" dirty="0">
                          <a:effectLst/>
                        </a:rPr>
                        <a:t>-</a:t>
                      </a:r>
                      <a:r>
                        <a:rPr lang="hr-HR" sz="1600" u="none" strike="noStrike" baseline="0" dirty="0">
                          <a:effectLst/>
                        </a:rPr>
                        <a:t> </a:t>
                      </a:r>
                      <a:r>
                        <a:rPr lang="hr-HR" sz="1600" u="none" strike="noStrike" dirty="0">
                          <a:effectLst/>
                        </a:rPr>
                        <a:t>Sedmo uzdržavano dijete</a:t>
                      </a:r>
                      <a:endParaRPr lang="hr-H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ct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u="none" strike="noStrike" dirty="0">
                          <a:effectLst/>
                        </a:rPr>
                        <a:t>3,2</a:t>
                      </a:r>
                      <a:endParaRPr lang="hr-H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>
                          <a:effectLst/>
                        </a:rPr>
                        <a:t>1.792</a:t>
                      </a:r>
                      <a:endParaRPr lang="hr-H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1.920</a:t>
                      </a:r>
                      <a:endParaRPr lang="hr-HR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extLst>
                  <a:ext uri="{0D108BD9-81ED-4DB2-BD59-A6C34878D82A}">
                    <a16:rowId xmlns:a16="http://schemas.microsoft.com/office/drawing/2014/main" val="1139653074"/>
                  </a:ext>
                </a:extLst>
              </a:tr>
              <a:tr h="269067">
                <a:tc>
                  <a:txBody>
                    <a:bodyPr/>
                    <a:lstStyle/>
                    <a:p>
                      <a:pPr marL="180000" algn="l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u="none" strike="noStrike" dirty="0">
                          <a:effectLst/>
                        </a:rPr>
                        <a:t>-</a:t>
                      </a:r>
                      <a:r>
                        <a:rPr lang="hr-HR" sz="1600" u="none" strike="noStrike" baseline="0" dirty="0">
                          <a:effectLst/>
                        </a:rPr>
                        <a:t> </a:t>
                      </a:r>
                      <a:r>
                        <a:rPr lang="hr-HR" sz="1600" u="none" strike="noStrike" dirty="0">
                          <a:effectLst/>
                        </a:rPr>
                        <a:t>Osmo uzdržavano dijete)</a:t>
                      </a:r>
                      <a:endParaRPr lang="hr-H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ct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u="none" strike="noStrike" dirty="0">
                          <a:effectLst/>
                        </a:rPr>
                        <a:t>4</a:t>
                      </a:r>
                      <a:endParaRPr lang="hr-H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 dirty="0">
                          <a:effectLst/>
                        </a:rPr>
                        <a:t>2.240</a:t>
                      </a:r>
                      <a:endParaRPr lang="hr-H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2.400</a:t>
                      </a:r>
                      <a:endParaRPr lang="hr-HR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extLst>
                  <a:ext uri="{0D108BD9-81ED-4DB2-BD59-A6C34878D82A}">
                    <a16:rowId xmlns:a16="http://schemas.microsoft.com/office/drawing/2014/main" val="357256447"/>
                  </a:ext>
                </a:extLst>
              </a:tr>
              <a:tr h="269067">
                <a:tc>
                  <a:txBody>
                    <a:bodyPr/>
                    <a:lstStyle/>
                    <a:p>
                      <a:pPr marL="180000" algn="l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u="none" strike="noStrike" dirty="0">
                          <a:effectLst/>
                        </a:rPr>
                        <a:t>-</a:t>
                      </a:r>
                      <a:r>
                        <a:rPr lang="hr-HR" sz="1600" u="none" strike="noStrike" baseline="0" dirty="0">
                          <a:effectLst/>
                        </a:rPr>
                        <a:t> </a:t>
                      </a:r>
                      <a:r>
                        <a:rPr lang="hr-HR" sz="1600" u="none" strike="noStrike" dirty="0">
                          <a:effectLst/>
                        </a:rPr>
                        <a:t>Deveto uzdržavano dijete</a:t>
                      </a:r>
                      <a:endParaRPr lang="hr-H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ct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u="none" strike="noStrike" dirty="0">
                          <a:effectLst/>
                        </a:rPr>
                        <a:t>4,9</a:t>
                      </a:r>
                      <a:endParaRPr lang="hr-H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 dirty="0">
                          <a:effectLst/>
                        </a:rPr>
                        <a:t>2.744</a:t>
                      </a:r>
                      <a:endParaRPr lang="hr-H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2.940</a:t>
                      </a:r>
                      <a:endParaRPr lang="hr-HR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extLst>
                  <a:ext uri="{0D108BD9-81ED-4DB2-BD59-A6C34878D82A}">
                    <a16:rowId xmlns:a16="http://schemas.microsoft.com/office/drawing/2014/main" val="735793130"/>
                  </a:ext>
                </a:extLst>
              </a:tr>
              <a:tr h="269067">
                <a:tc>
                  <a:txBody>
                    <a:bodyPr/>
                    <a:lstStyle/>
                    <a:p>
                      <a:pPr marL="180000" algn="l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>
                          <a:effectLst/>
                        </a:rPr>
                        <a:t>2. </a:t>
                      </a:r>
                      <a:r>
                        <a:rPr lang="hr-HR" sz="1600" b="1" u="none" strike="noStrike" dirty="0">
                          <a:effectLst/>
                        </a:rPr>
                        <a:t>Invalidnost</a:t>
                      </a:r>
                      <a:endParaRPr lang="hr-H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ct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u="none" strike="noStrike" dirty="0">
                          <a:effectLst/>
                        </a:rPr>
                        <a:t>0,3</a:t>
                      </a:r>
                      <a:endParaRPr lang="hr-H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 dirty="0">
                          <a:effectLst/>
                        </a:rPr>
                        <a:t>168</a:t>
                      </a:r>
                      <a:endParaRPr lang="hr-H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180</a:t>
                      </a:r>
                      <a:endParaRPr lang="hr-HR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extLst>
                  <a:ext uri="{0D108BD9-81ED-4DB2-BD59-A6C34878D82A}">
                    <a16:rowId xmlns:a16="http://schemas.microsoft.com/office/drawing/2014/main" val="2995563204"/>
                  </a:ext>
                </a:extLst>
              </a:tr>
              <a:tr h="269067">
                <a:tc>
                  <a:txBody>
                    <a:bodyPr/>
                    <a:lstStyle/>
                    <a:p>
                      <a:pPr marL="180000" algn="l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>
                          <a:effectLst/>
                        </a:rPr>
                        <a:t>3. </a:t>
                      </a:r>
                      <a:r>
                        <a:rPr lang="hr-HR" sz="1600" b="1" u="none" strike="noStrike" dirty="0">
                          <a:effectLst/>
                        </a:rPr>
                        <a:t>Invalidnost (100%)</a:t>
                      </a:r>
                      <a:endParaRPr lang="hr-H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ct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u="none" strike="noStrike" dirty="0">
                          <a:effectLst/>
                        </a:rPr>
                        <a:t>1</a:t>
                      </a:r>
                      <a:endParaRPr lang="hr-H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 dirty="0">
                          <a:effectLst/>
                        </a:rPr>
                        <a:t>560</a:t>
                      </a:r>
                      <a:endParaRPr lang="hr-H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tc>
                  <a:txBody>
                    <a:bodyPr/>
                    <a:lstStyle/>
                    <a:p>
                      <a:pPr marL="180000" algn="r" fontAlgn="b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hr-HR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600</a:t>
                      </a:r>
                      <a:endParaRPr lang="hr-HR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74" marR="7874" marT="7874" marB="0" anchor="b"/>
                </a:tc>
                <a:extLst>
                  <a:ext uri="{0D108BD9-81ED-4DB2-BD59-A6C34878D82A}">
                    <a16:rowId xmlns:a16="http://schemas.microsoft.com/office/drawing/2014/main" val="2613317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320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Pravokutnik 9"/>
          <p:cNvSpPr>
            <a:spLocks noChangeArrowheads="1"/>
          </p:cNvSpPr>
          <p:nvPr/>
        </p:nvSpPr>
        <p:spPr bwMode="auto">
          <a:xfrm>
            <a:off x="407368" y="772411"/>
            <a:ext cx="11377264" cy="2508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ts val="2200"/>
              </a:spcBef>
              <a:buClr>
                <a:srgbClr val="3783FF"/>
              </a:buClr>
              <a:buSzPct val="123000"/>
              <a:buFont typeface="Symbol" panose="05050102010706020507" pitchFamily="18" charset="2"/>
              <a:buChar char="¨"/>
              <a:defRPr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400"/>
              </a:spcBef>
              <a:buClr>
                <a:schemeClr val="tx1"/>
              </a:buClr>
              <a:buSzPct val="77000"/>
              <a:buChar char="—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spcBef>
                <a:spcPts val="0"/>
              </a:spcBef>
              <a:spcAft>
                <a:spcPts val="12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hr-HR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Smanjena </a:t>
            </a:r>
            <a:r>
              <a:rPr lang="hr-HR" alt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je maksimalna </a:t>
            </a:r>
            <a:r>
              <a:rPr lang="hr-HR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visina niže i više stope s ciljem dodatnog rasterećenja dohotka</a:t>
            </a:r>
          </a:p>
          <a:p>
            <a:pPr algn="just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r>
              <a:rPr lang="hr-HR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Općine i gradovi </a:t>
            </a:r>
            <a:r>
              <a:rPr lang="hr-HR" altLang="en-US" dirty="0">
                <a:latin typeface="Calibri" panose="020F0502020204030204" pitchFamily="34" charset="0"/>
                <a:cs typeface="Calibri" panose="020F0502020204030204" pitchFamily="34" charset="0"/>
              </a:rPr>
              <a:t>kod kojih su porezne </a:t>
            </a:r>
            <a:r>
              <a:rPr lang="hr-HR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stope izvan propisanog raspona dužni su donijeti odluku o visini poreznih stopa</a:t>
            </a:r>
            <a:r>
              <a:rPr lang="hr-HR" altLang="en-US" dirty="0">
                <a:latin typeface="Calibri" panose="020F0502020204030204" pitchFamily="34" charset="0"/>
                <a:cs typeface="Calibri" panose="020F0502020204030204" pitchFamily="34" charset="0"/>
              </a:rPr>
              <a:t> poreza na dohodak i objaviti je u Narodnim novinama najkasnije </a:t>
            </a:r>
            <a:r>
              <a:rPr lang="hr-HR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do 28.02.2025</a:t>
            </a:r>
            <a:r>
              <a:rPr lang="hr-HR" altLang="en-US" dirty="0">
                <a:latin typeface="Calibri" panose="020F0502020204030204" pitchFamily="34" charset="0"/>
                <a:cs typeface="Calibri" panose="020F0502020204030204" pitchFamily="34" charset="0"/>
              </a:rPr>
              <a:t>. - osobni odbitak i stope poreza će se primjenjivati na cijelu godinu. Razlika u uplaćenom porezu koja nastane zbog donošenja odluka tijekom prvog kvartala 2025. godine će se obveznicima vratiti kroz godišnju prijavu poreza na dohodak.</a:t>
            </a:r>
          </a:p>
          <a:p>
            <a:pPr algn="just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endParaRPr lang="hr-HR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buClrTx/>
              <a:buSzPct val="100000"/>
              <a:buFont typeface="Arial" panose="020B0604020202020204" pitchFamily="34" charset="0"/>
              <a:buChar char="•"/>
            </a:pPr>
            <a:endParaRPr lang="hr-HR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12192000" cy="764703"/>
          </a:xfrm>
          <a:solidFill>
            <a:srgbClr val="9DC3E6"/>
          </a:solidFill>
        </p:spPr>
        <p:txBody>
          <a:bodyPr>
            <a:normAutofit/>
          </a:bodyPr>
          <a:lstStyle/>
          <a:p>
            <a:pPr marL="266700"/>
            <a:r>
              <a:rPr lang="pl-PL" altLang="sr-Latn-RS" sz="3600" b="1" dirty="0">
                <a:latin typeface="Calibri" panose="020F0502020204030204" pitchFamily="34" charset="0"/>
                <a:cs typeface="Calibri" panose="020F0502020204030204" pitchFamily="34" charset="0"/>
              </a:rPr>
              <a:t>Stope poreza </a:t>
            </a:r>
            <a:r>
              <a:rPr lang="pl-PL" altLang="sr-Latn-RS" sz="3600" b="1">
                <a:latin typeface="Calibri" panose="020F0502020204030204" pitchFamily="34" charset="0"/>
                <a:cs typeface="Calibri" panose="020F0502020204030204" pitchFamily="34" charset="0"/>
              </a:rPr>
              <a:t>na dohodak </a:t>
            </a:r>
            <a:endParaRPr lang="hr-HR" altLang="sr-Latn-R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zervirano mjesto broja slajda 2">
            <a:extLst>
              <a:ext uri="{FF2B5EF4-FFF2-40B4-BE49-F238E27FC236}">
                <a16:creationId xmlns:a16="http://schemas.microsoft.com/office/drawing/2014/main" id="{C272393F-61F3-49FF-912C-283AD238D3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0A3E66-B97B-4DA5-9E07-2478F1807277}" type="slidenum">
              <a:rPr lang="en-US" altLang="sr-Latn-RS" smtClean="0"/>
              <a:pPr>
                <a:defRPr/>
              </a:pPr>
              <a:t>11</a:t>
            </a:fld>
            <a:endParaRPr lang="en-US" altLang="sr-Latn-RS"/>
          </a:p>
        </p:txBody>
      </p:sp>
      <p:graphicFrame>
        <p:nvGraphicFramePr>
          <p:cNvPr id="4" name="Tablica 6">
            <a:extLst>
              <a:ext uri="{FF2B5EF4-FFF2-40B4-BE49-F238E27FC236}">
                <a16:creationId xmlns:a16="http://schemas.microsoft.com/office/drawing/2014/main" id="{57540EF4-3A22-2967-D861-45B2FA6D06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5015059"/>
              </p:ext>
            </p:extLst>
          </p:nvPr>
        </p:nvGraphicFramePr>
        <p:xfrm>
          <a:off x="911425" y="2606992"/>
          <a:ext cx="1008112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6922">
                  <a:extLst>
                    <a:ext uri="{9D8B030D-6E8A-4147-A177-3AD203B41FA5}">
                      <a16:colId xmlns:a16="http://schemas.microsoft.com/office/drawing/2014/main" val="69018680"/>
                    </a:ext>
                  </a:extLst>
                </a:gridCol>
                <a:gridCol w="1126714">
                  <a:extLst>
                    <a:ext uri="{9D8B030D-6E8A-4147-A177-3AD203B41FA5}">
                      <a16:colId xmlns:a16="http://schemas.microsoft.com/office/drawing/2014/main" val="2233602773"/>
                    </a:ext>
                  </a:extLst>
                </a:gridCol>
                <a:gridCol w="830208">
                  <a:extLst>
                    <a:ext uri="{9D8B030D-6E8A-4147-A177-3AD203B41FA5}">
                      <a16:colId xmlns:a16="http://schemas.microsoft.com/office/drawing/2014/main" val="52732449"/>
                    </a:ext>
                  </a:extLst>
                </a:gridCol>
                <a:gridCol w="1541819">
                  <a:extLst>
                    <a:ext uri="{9D8B030D-6E8A-4147-A177-3AD203B41FA5}">
                      <a16:colId xmlns:a16="http://schemas.microsoft.com/office/drawing/2014/main" val="24605670"/>
                    </a:ext>
                  </a:extLst>
                </a:gridCol>
                <a:gridCol w="1541819">
                  <a:extLst>
                    <a:ext uri="{9D8B030D-6E8A-4147-A177-3AD203B41FA5}">
                      <a16:colId xmlns:a16="http://schemas.microsoft.com/office/drawing/2014/main" val="2827854809"/>
                    </a:ext>
                  </a:extLst>
                </a:gridCol>
                <a:gridCol w="1541819">
                  <a:extLst>
                    <a:ext uri="{9D8B030D-6E8A-4147-A177-3AD203B41FA5}">
                      <a16:colId xmlns:a16="http://schemas.microsoft.com/office/drawing/2014/main" val="2516172465"/>
                    </a:ext>
                  </a:extLst>
                </a:gridCol>
                <a:gridCol w="1541819">
                  <a:extLst>
                    <a:ext uri="{9D8B030D-6E8A-4147-A177-3AD203B41FA5}">
                      <a16:colId xmlns:a16="http://schemas.microsoft.com/office/drawing/2014/main" val="2342052449"/>
                    </a:ext>
                  </a:extLst>
                </a:gridCol>
              </a:tblGrid>
              <a:tr h="3495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/>
                        <a:t>Općina ili grad</a:t>
                      </a:r>
                      <a:endParaRPr lang="hr-HR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Do kraja 2023.</a:t>
                      </a:r>
                      <a:endParaRPr lang="hr-HR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dirty="0"/>
                        <a:t>Od 1.1.2024.</a:t>
                      </a:r>
                      <a:endParaRPr lang="hr-HR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dirty="0"/>
                        <a:t>Od 1.1.2025.</a:t>
                      </a:r>
                      <a:endParaRPr lang="hr-HR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89469246"/>
                  </a:ext>
                </a:extLst>
              </a:tr>
              <a:tr h="3495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hr-HR" sz="1800" b="1" dirty="0"/>
                        <a:t>Osobni odbitak</a:t>
                      </a:r>
                      <a:endParaRPr lang="hr-HR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0" dirty="0"/>
                        <a:t>530,90€</a:t>
                      </a:r>
                      <a:endParaRPr lang="hr-HR" sz="18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hr-HR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0" dirty="0"/>
                        <a:t>560€</a:t>
                      </a:r>
                      <a:endParaRPr lang="hr-HR" sz="18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hr-HR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600€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hr-HR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8116851"/>
                  </a:ext>
                </a:extLst>
              </a:tr>
              <a:tr h="6117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hr-HR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1" dirty="0"/>
                        <a:t>PDOH</a:t>
                      </a:r>
                      <a:endParaRPr lang="hr-HR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1" dirty="0"/>
                        <a:t>Prirez</a:t>
                      </a:r>
                      <a:endParaRPr lang="hr-HR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1" dirty="0"/>
                        <a:t>Niža stopa PDOH</a:t>
                      </a:r>
                      <a:endParaRPr lang="hr-HR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1" dirty="0"/>
                        <a:t>Viša stopa PDOH</a:t>
                      </a:r>
                      <a:endParaRPr lang="hr-HR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Niža stopa PDOH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Viša stopa PDOH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3775987"/>
                  </a:ext>
                </a:extLst>
              </a:tr>
              <a:tr h="6117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hr-HR" sz="1800" b="1" dirty="0"/>
                        <a:t>Općine</a:t>
                      </a:r>
                      <a:endParaRPr lang="hr-HR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20% </a:t>
                      </a:r>
                      <a:br>
                        <a:rPr lang="hr-HR" sz="1800" dirty="0"/>
                      </a:br>
                      <a:r>
                        <a:rPr lang="hr-HR" sz="1800" dirty="0"/>
                        <a:t>i </a:t>
                      </a:r>
                      <a:br>
                        <a:rPr lang="hr-HR" sz="1800" dirty="0"/>
                      </a:br>
                      <a:r>
                        <a:rPr lang="hr-HR" sz="1800" dirty="0"/>
                        <a:t>30%</a:t>
                      </a:r>
                      <a:endParaRPr lang="hr-HR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do 10%</a:t>
                      </a:r>
                      <a:endParaRPr lang="hr-HR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15% - 22%</a:t>
                      </a:r>
                      <a:endParaRPr lang="hr-HR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25% - 33%</a:t>
                      </a:r>
                      <a:endParaRPr lang="hr-HR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15% - 20%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25% - 30%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70595539"/>
                  </a:ext>
                </a:extLst>
              </a:tr>
              <a:tr h="6117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hr-HR" sz="1800" b="1" dirty="0"/>
                        <a:t>Gradovi</a:t>
                      </a:r>
                      <a:endParaRPr lang="hr-HR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do 12%</a:t>
                      </a:r>
                      <a:endParaRPr lang="hr-HR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15% - 22,4%</a:t>
                      </a:r>
                      <a:endParaRPr lang="hr-HR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25% - 33,6%</a:t>
                      </a:r>
                      <a:endParaRPr lang="hr-HR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15% - 21%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25% - 31%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2398806"/>
                  </a:ext>
                </a:extLst>
              </a:tr>
              <a:tr h="6117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hr-HR" altLang="en-US" sz="1800" b="1" dirty="0"/>
                        <a:t>Veliki gradovi i sjedišta županija</a:t>
                      </a:r>
                      <a:endParaRPr lang="hr-HR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do 15%</a:t>
                      </a:r>
                      <a:endParaRPr lang="hr-HR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15% - 23%</a:t>
                      </a:r>
                      <a:endParaRPr lang="hr-HR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25% - 34,5%</a:t>
                      </a:r>
                      <a:endParaRPr lang="hr-HR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15% - 22%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25% - 32%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504351"/>
                  </a:ext>
                </a:extLst>
              </a:tr>
              <a:tr h="6117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hr-HR" sz="1800" b="1" dirty="0"/>
                        <a:t>Grad Zagreb</a:t>
                      </a:r>
                      <a:endParaRPr lang="hr-HR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do 18%</a:t>
                      </a:r>
                      <a:endParaRPr lang="hr-HR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15% - 23,6%</a:t>
                      </a:r>
                      <a:endParaRPr lang="hr-HR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dirty="0"/>
                        <a:t>25% - 35,4%</a:t>
                      </a:r>
                      <a:endParaRPr lang="hr-HR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15% - 23%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hr-HR" sz="18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25% - 33%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5182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468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12192000" cy="76470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266700"/>
            <a:r>
              <a:rPr lang="pl-PL" altLang="sr-Latn-RS" sz="3600" b="1" dirty="0">
                <a:latin typeface="Calibri" panose="020F0502020204030204" pitchFamily="34" charset="0"/>
                <a:cs typeface="Calibri" panose="020F0502020204030204" pitchFamily="34" charset="0"/>
              </a:rPr>
              <a:t>Implicitna porezna stopa na rad </a:t>
            </a:r>
            <a:endParaRPr lang="hr-HR" altLang="sr-Latn-R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zervirano mjesto broja slajda 1">
            <a:extLst>
              <a:ext uri="{FF2B5EF4-FFF2-40B4-BE49-F238E27FC236}">
                <a16:creationId xmlns:a16="http://schemas.microsoft.com/office/drawing/2014/main" id="{C918C6B4-4B91-45C1-A2AD-A5C7425DE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A3E66-B97B-4DA5-9E07-2478F1807277}" type="slidenum">
              <a:rPr lang="en-US" altLang="sr-Latn-RS" smtClean="0"/>
              <a:pPr>
                <a:defRPr/>
              </a:pPr>
              <a:t>12</a:t>
            </a:fld>
            <a:endParaRPr lang="en-US" altLang="sr-Latn-RS"/>
          </a:p>
        </p:txBody>
      </p:sp>
      <p:graphicFrame>
        <p:nvGraphicFramePr>
          <p:cNvPr id="4" name="Grafikon 3">
            <a:extLst>
              <a:ext uri="{FF2B5EF4-FFF2-40B4-BE49-F238E27FC236}">
                <a16:creationId xmlns:a16="http://schemas.microsoft.com/office/drawing/2014/main" id="{7C28B11B-907E-5CD1-246E-B5C344A343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306237"/>
              </p:ext>
            </p:extLst>
          </p:nvPr>
        </p:nvGraphicFramePr>
        <p:xfrm>
          <a:off x="407368" y="980728"/>
          <a:ext cx="11449272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75471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80928"/>
            <a:ext cx="12192000" cy="2592288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hr-HR" altLang="sr-Latn-RS" sz="6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hr-HR" altLang="sr-Latn-RS" sz="6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JEDNOSTAVNOST</a:t>
            </a:r>
            <a:r>
              <a:rPr lang="hr-HR" altLang="sr-Latn-R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r-HR" altLang="sr-Latn-R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4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Daljnja digitalizacija i administrativno rasterećenje poreznih obveznika i poreznog sustava</a:t>
            </a:r>
            <a:endParaRPr lang="hr-HR" altLang="sr-Latn-RS" b="1" i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zervirano mjesto broja slajda 1">
            <a:extLst>
              <a:ext uri="{FF2B5EF4-FFF2-40B4-BE49-F238E27FC236}">
                <a16:creationId xmlns:a16="http://schemas.microsoft.com/office/drawing/2014/main" id="{C918C6B4-4B91-45C1-A2AD-A5C7425DE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A3E66-B97B-4DA5-9E07-2478F1807277}" type="slidenum">
              <a:rPr lang="en-US" altLang="sr-Latn-RS" smtClean="0"/>
              <a:pPr>
                <a:defRPr/>
              </a:pPr>
              <a:t>13</a:t>
            </a:fld>
            <a:endParaRPr lang="en-US" altLang="sr-Latn-RS"/>
          </a:p>
        </p:txBody>
      </p:sp>
      <p:pic>
        <p:nvPicPr>
          <p:cNvPr id="6154" name="Picture 10" descr="Easy To Use icon PNG and SVG Vector Free Downlo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4336" y="836712"/>
            <a:ext cx="1083327" cy="1592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923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12192000" cy="76470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266700"/>
            <a:r>
              <a:rPr lang="pl-PL" altLang="sr-Latn-R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Prag za ulazak u sustav PDV-a</a:t>
            </a:r>
            <a:endParaRPr lang="hr-HR" altLang="sr-Latn-R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43372" y="1340768"/>
            <a:ext cx="11305256" cy="4824536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r-HR" sz="26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Rast cijena dobara i usluga.</a:t>
            </a:r>
            <a:r>
              <a:rPr lang="hr-HR" sz="2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 razdoblju od 2018. do 2024. zabilježena je kumulativna stopa inflacije od 23,7%.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r-HR" sz="26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Daljnje provođenje administrativnog rasterećenja</a:t>
            </a:r>
            <a:r>
              <a:rPr lang="hr-HR" sz="2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Prag za ulazak u sustav PDV-a podiže se </a:t>
            </a:r>
            <a:r>
              <a:rPr lang="hr-HR" sz="26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 </a:t>
            </a:r>
            <a:r>
              <a:rPr lang="hr-HR" sz="2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40.000 na 60.000 </a:t>
            </a:r>
            <a:r>
              <a:rPr lang="hr-HR" sz="26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eura, što je povećanje </a:t>
            </a:r>
            <a:r>
              <a:rPr lang="hr-HR" sz="2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 50% i prati kumulativnu stopu inflacije.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r-HR" sz="26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Prednosti za porezne obveznike.</a:t>
            </a:r>
            <a:r>
              <a:rPr lang="hr-HR" sz="2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Porezni obveznici čiji su isporuke ispod 60.000 eura </a:t>
            </a:r>
            <a:r>
              <a:rPr lang="hr-HR" sz="26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mogu izaći </a:t>
            </a:r>
            <a:r>
              <a:rPr lang="hr-HR" sz="2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 sustava PDV-a čime </a:t>
            </a:r>
            <a:r>
              <a:rPr lang="hr-HR" sz="26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</a:t>
            </a:r>
            <a:r>
              <a:rPr lang="hr-HR" sz="2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njih </a:t>
            </a:r>
            <a:r>
              <a:rPr lang="hr-HR" sz="26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dolazi do </a:t>
            </a:r>
            <a:r>
              <a:rPr lang="hr-HR" sz="2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administrativnog </a:t>
            </a:r>
            <a:r>
              <a:rPr lang="hr-HR" sz="26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rasterećenja. Za </a:t>
            </a:r>
            <a:r>
              <a:rPr lang="hr-HR" sz="2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oko 14.200 poreznih obveznika (oko 8,7%) omogućen je ispis iz sustava PDV-a od </a:t>
            </a:r>
            <a:r>
              <a:rPr lang="hr-HR" sz="26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1.1.2025.</a:t>
            </a:r>
            <a:endParaRPr lang="hr-HR" altLang="sr-Latn-R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zervirano mjesto broja slajda 1">
            <a:extLst>
              <a:ext uri="{FF2B5EF4-FFF2-40B4-BE49-F238E27FC236}">
                <a16:creationId xmlns:a16="http://schemas.microsoft.com/office/drawing/2014/main" id="{C918C6B4-4B91-45C1-A2AD-A5C7425DE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A3E66-B97B-4DA5-9E07-2478F1807277}" type="slidenum">
              <a:rPr lang="en-US" altLang="sr-Latn-RS" smtClean="0"/>
              <a:pPr>
                <a:defRPr/>
              </a:pPr>
              <a:t>14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306681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12192000" cy="76470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266700"/>
            <a:r>
              <a:rPr lang="pl-PL" altLang="sr-Latn-RS" sz="3600" b="1" dirty="0">
                <a:latin typeface="Calibri" panose="020F0502020204030204" pitchFamily="34" charset="0"/>
                <a:cs typeface="Calibri" panose="020F0502020204030204" pitchFamily="34" charset="0"/>
              </a:rPr>
              <a:t>Podizanje praga za ulazak u sustav PDV-a</a:t>
            </a:r>
            <a:endParaRPr lang="hr-HR" altLang="sr-Latn-R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zervirano mjesto broja slajda 1">
            <a:extLst>
              <a:ext uri="{FF2B5EF4-FFF2-40B4-BE49-F238E27FC236}">
                <a16:creationId xmlns:a16="http://schemas.microsoft.com/office/drawing/2014/main" id="{C918C6B4-4B91-45C1-A2AD-A5C7425DE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A3E66-B97B-4DA5-9E07-2478F1807277}" type="slidenum">
              <a:rPr lang="en-US" altLang="sr-Latn-RS" smtClean="0"/>
              <a:pPr>
                <a:defRPr/>
              </a:pPr>
              <a:t>15</a:t>
            </a:fld>
            <a:endParaRPr lang="en-US" altLang="sr-Latn-RS"/>
          </a:p>
        </p:txBody>
      </p:sp>
      <p:graphicFrame>
        <p:nvGraphicFramePr>
          <p:cNvPr id="3" name="Grafikon 2">
            <a:extLst>
              <a:ext uri="{FF2B5EF4-FFF2-40B4-BE49-F238E27FC236}">
                <a16:creationId xmlns:a16="http://schemas.microsoft.com/office/drawing/2014/main" id="{16CA3315-0C10-8647-1C80-918F5EE2C2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0695896"/>
              </p:ext>
            </p:extLst>
          </p:nvPr>
        </p:nvGraphicFramePr>
        <p:xfrm>
          <a:off x="407368" y="980728"/>
          <a:ext cx="1137726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24181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383" y="2780928"/>
            <a:ext cx="12192000" cy="2448272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pl-PL" sz="6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eRačun</a:t>
            </a:r>
            <a:r>
              <a:rPr lang="hr-HR" altLang="sr-Latn-R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r-HR" altLang="sr-Latn-R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sr-Latn-R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pl-PL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ovi izvještajni sustav na području PDV-a (Fiskalizacija 2.0)</a:t>
            </a:r>
            <a:endParaRPr lang="hr-HR" altLang="sr-Latn-RS" b="1" i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zervirano mjesto broja slajda 1">
            <a:extLst>
              <a:ext uri="{FF2B5EF4-FFF2-40B4-BE49-F238E27FC236}">
                <a16:creationId xmlns:a16="http://schemas.microsoft.com/office/drawing/2014/main" id="{C918C6B4-4B91-45C1-A2AD-A5C7425DE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0A3E66-B97B-4DA5-9E07-2478F1807277}" type="slidenum">
              <a:rPr kumimoji="0" lang="en-US" altLang="sr-Latn-R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sr-Latn-R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30" name="Picture 6" descr="Efficiency Icons - Free SVG &amp; PNG Efficiency Images - Noun Proje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6423" y="908720"/>
            <a:ext cx="1403921" cy="1403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4915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91344" y="764702"/>
            <a:ext cx="11449272" cy="5591647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hr-HR" sz="2400" b="1" dirty="0" smtClean="0"/>
              <a:t>Nacionalni plan oporavka i otpornosti 2021‒2026. </a:t>
            </a:r>
            <a:r>
              <a:rPr lang="hr-HR" sz="2400" dirty="0" smtClean="0"/>
              <a:t>(NPOO): </a:t>
            </a:r>
            <a:r>
              <a:rPr lang="hr-HR" sz="2400" b="1" dirty="0" smtClean="0"/>
              <a:t>NPOO C2.3. R3-I14 </a:t>
            </a:r>
            <a:r>
              <a:rPr lang="hr-HR" sz="2400" dirty="0" smtClean="0"/>
              <a:t>Implementacija sustava za </a:t>
            </a:r>
            <a:r>
              <a:rPr lang="hr-HR" sz="2400" dirty="0" err="1" smtClean="0"/>
              <a:t>fiskaliziranje</a:t>
            </a:r>
            <a:r>
              <a:rPr lang="hr-HR" sz="2400" dirty="0" smtClean="0"/>
              <a:t> </a:t>
            </a:r>
            <a:r>
              <a:rPr lang="hr-HR" sz="2400" dirty="0" err="1" smtClean="0"/>
              <a:t>eRačuna</a:t>
            </a:r>
            <a:r>
              <a:rPr lang="hr-HR" sz="2400" dirty="0" smtClean="0"/>
              <a:t> između poduzetnika (</a:t>
            </a:r>
            <a:r>
              <a:rPr lang="hr-HR" sz="2400" dirty="0" err="1" smtClean="0"/>
              <a:t>Fiskalizacija</a:t>
            </a:r>
            <a:r>
              <a:rPr lang="hr-HR" sz="2400" dirty="0" smtClean="0"/>
              <a:t> 2.0) u </a:t>
            </a:r>
            <a:r>
              <a:rPr lang="hr-HR" sz="2400" b="1" dirty="0" smtClean="0"/>
              <a:t>B2B</a:t>
            </a:r>
            <a:r>
              <a:rPr lang="hr-HR" sz="2400" dirty="0" smtClean="0"/>
              <a:t> poslovanju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hr-HR" sz="2400" b="1" dirty="0" smtClean="0"/>
              <a:t>VIDA </a:t>
            </a:r>
            <a:r>
              <a:rPr lang="hr-HR" sz="2400" b="1" dirty="0"/>
              <a:t>– Prijedlog direktive Vijeća o izmjeni Direktive 2006/112/EZ u pogledu pravila o PDV-u za digitalno doba – </a:t>
            </a:r>
            <a:r>
              <a:rPr lang="hr-HR" sz="2400" dirty="0"/>
              <a:t>temelj za novi izvještajni sustav na području PDV-a </a:t>
            </a:r>
            <a:endParaRPr lang="hr-HR" sz="2400" i="1" dirty="0"/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endParaRPr lang="hr-HR" b="1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17</a:t>
            </a:fld>
            <a:endParaRPr lang="en-US" altLang="sr-Latn-R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5CD406F-762D-EF44-BB6B-77E6E0339068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12192000" cy="764703"/>
          </a:xfrm>
          <a:prstGeom prst="rect">
            <a:avLst/>
          </a:prstGeom>
          <a:solidFill>
            <a:srgbClr val="9DC3E6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66700" algn="l"/>
            <a:r>
              <a:rPr lang="hr-HR" altLang="sr-Latn-RS" sz="3600" b="1" dirty="0">
                <a:latin typeface="Calibri" panose="020F0502020204030204" pitchFamily="34" charset="0"/>
                <a:cs typeface="Calibri" panose="020F0502020204030204" pitchFamily="34" charset="0"/>
              </a:rPr>
              <a:t>Strateški </a:t>
            </a:r>
            <a:r>
              <a:rPr lang="hr-HR" altLang="sr-Latn-R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dokumenti - </a:t>
            </a:r>
            <a:r>
              <a:rPr lang="hr-HR" altLang="sr-Latn-RS" sz="3600" b="1" dirty="0">
                <a:latin typeface="Calibri" panose="020F0502020204030204" pitchFamily="34" charset="0"/>
                <a:cs typeface="Calibri" panose="020F0502020204030204" pitchFamily="34" charset="0"/>
              </a:rPr>
              <a:t>digitalizacija</a:t>
            </a:r>
            <a:endParaRPr lang="hr-HR" altLang="sr-Latn-R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Slika 1">
            <a:extLst>
              <a:ext uri="{FF2B5EF4-FFF2-40B4-BE49-F238E27FC236}">
                <a16:creationId xmlns:a16="http://schemas.microsoft.com/office/drawing/2014/main" id="{C13CC2A7-426D-B53B-E9F7-5F56BA2F5A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456" y="2675963"/>
            <a:ext cx="8136904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0191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1"/>
            <a:ext cx="12192000" cy="764703"/>
          </a:xfrm>
          <a:prstGeom prst="rect">
            <a:avLst/>
          </a:prstGeom>
          <a:solidFill>
            <a:srgbClr val="9DC3E6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66700" algn="l"/>
            <a:r>
              <a:rPr lang="hr-HR" altLang="sr-Latn-R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Ključne promjene</a:t>
            </a:r>
            <a:endParaRPr lang="hr-HR" altLang="sr-Latn-R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705F72-3AD9-8C09-B23F-BB6B73435FEF}"/>
              </a:ext>
            </a:extLst>
          </p:cNvPr>
          <p:cNvSpPr txBox="1"/>
          <p:nvPr/>
        </p:nvSpPr>
        <p:spPr>
          <a:xfrm>
            <a:off x="263352" y="980728"/>
            <a:ext cx="11665296" cy="57606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 algn="just" defTabSz="914400">
              <a:lnSpc>
                <a:spcPct val="9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r-HR" sz="2400" b="1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Izdavanje </a:t>
            </a:r>
            <a:r>
              <a:rPr lang="hr-H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hr-HR" sz="2400" b="1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zaprimanje</a:t>
            </a:r>
            <a:r>
              <a:rPr lang="hr-HR" sz="24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4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eRačuna</a:t>
            </a:r>
            <a:r>
              <a:rPr lang="hr-HR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 poduzetnike u sustavu PDV-a</a:t>
            </a:r>
          </a:p>
          <a:p>
            <a:pPr marL="457200" indent="-457200" algn="just" defTabSz="914400">
              <a:lnSpc>
                <a:spcPct val="9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r-HR" sz="2400" b="1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Zaprimanje</a:t>
            </a:r>
            <a:r>
              <a:rPr lang="hr-HR" sz="24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4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eRačuna</a:t>
            </a:r>
            <a:r>
              <a:rPr lang="hr-HR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 trgovačka društva, obrtnike i slobodna zanimanja koja nisu u sustavu PDV-a</a:t>
            </a:r>
          </a:p>
          <a:p>
            <a:pPr marL="457200" indent="-457200" algn="just" defTabSz="914400">
              <a:lnSpc>
                <a:spcPct val="9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r-HR" sz="2400" b="1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Fiskali</a:t>
            </a:r>
            <a:r>
              <a:rPr lang="hr-HR" sz="2400" b="1" kern="1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zacije</a:t>
            </a:r>
            <a:r>
              <a:rPr lang="hr-HR" sz="24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računa proširuje se na sve načine plaćanja uključujući plaćanje putem transakcijskog računa i digitalnih </a:t>
            </a:r>
            <a:r>
              <a:rPr lang="hr-HR" sz="24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platformi</a:t>
            </a:r>
            <a:endParaRPr lang="hr-HR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 defTabSz="914400">
              <a:lnSpc>
                <a:spcPct val="9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r-H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Papirnati račun zamjenjuje se </a:t>
            </a:r>
            <a:r>
              <a:rPr lang="hr-HR" sz="2400" b="1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eRačunom</a:t>
            </a:r>
            <a:r>
              <a:rPr lang="hr-H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just" defTabSz="914400">
              <a:lnSpc>
                <a:spcPct val="9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r-HR" sz="24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</a:t>
            </a:r>
            <a:r>
              <a:rPr lang="hr-HR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trgovačka društva, obrtnike i slobodna zanimanja koja nisu u sustavu PDV-a </a:t>
            </a:r>
            <a:r>
              <a:rPr lang="hr-H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bit će dostupna besplatna aplikacija Porezne uprave (</a:t>
            </a:r>
            <a:r>
              <a:rPr lang="hr-HR" sz="2400" b="1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MIKROeRAČUN</a:t>
            </a:r>
            <a:r>
              <a:rPr lang="hr-HR" sz="2400" b="1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hr-HR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 defTabSz="914400">
              <a:lnSpc>
                <a:spcPct val="9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r-HR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Primjena </a:t>
            </a:r>
            <a:r>
              <a:rPr lang="hr-H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nomenklature</a:t>
            </a:r>
            <a:r>
              <a:rPr lang="hr-HR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Klasifikacije proizvoda prema djelatnostima </a:t>
            </a:r>
            <a:r>
              <a:rPr lang="hr-HR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KPD (engl. s</a:t>
            </a:r>
            <a:r>
              <a:rPr lang="en-US" sz="24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tatistical</a:t>
            </a: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classification of products by activity</a:t>
            </a:r>
            <a:r>
              <a:rPr lang="hr-HR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CPA) za proizvode i </a:t>
            </a:r>
            <a:r>
              <a:rPr lang="hr-HR" sz="24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usluge</a:t>
            </a:r>
            <a:endParaRPr lang="hr-HR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 defTabSz="914400">
              <a:lnSpc>
                <a:spcPct val="9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r-HR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Obavještavanje Porezne uprave o </a:t>
            </a:r>
            <a:r>
              <a:rPr lang="hr-H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adresi za zaprimanje </a:t>
            </a:r>
            <a:r>
              <a:rPr lang="hr-HR" sz="2400" b="1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eRačuna</a:t>
            </a:r>
            <a:r>
              <a:rPr lang="hr-H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o ovlaštenju za </a:t>
            </a:r>
            <a:r>
              <a:rPr lang="hr-HR" sz="2400" b="1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fiskaliziranje</a:t>
            </a:r>
            <a:r>
              <a:rPr lang="hr-H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podataka iz </a:t>
            </a:r>
            <a:r>
              <a:rPr lang="hr-HR" sz="2400" b="1" kern="1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eRačuna</a:t>
            </a:r>
            <a:endParaRPr lang="hr-HR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7414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1"/>
            <a:ext cx="12192000" cy="764703"/>
          </a:xfrm>
          <a:prstGeom prst="rect">
            <a:avLst/>
          </a:prstGeom>
          <a:solidFill>
            <a:srgbClr val="9DC3E6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66700" algn="l"/>
            <a:r>
              <a:rPr lang="hr-HR" altLang="sr-Latn-RS" sz="3600" b="1" dirty="0">
                <a:latin typeface="Calibri" panose="020F0502020204030204" pitchFamily="34" charset="0"/>
                <a:cs typeface="Calibri" panose="020F0502020204030204" pitchFamily="34" charset="0"/>
              </a:rPr>
              <a:t>Prednosti </a:t>
            </a:r>
            <a:r>
              <a:rPr lang="hr-HR" altLang="sr-Latn-R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Fiskalizacije</a:t>
            </a:r>
            <a:r>
              <a:rPr lang="hr-HR" altLang="sr-Latn-R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2.0 (1)</a:t>
            </a:r>
            <a:endParaRPr lang="hr-HR" altLang="sr-Latn-R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705F72-3AD9-8C09-B23F-BB6B73435FEF}"/>
              </a:ext>
            </a:extLst>
          </p:cNvPr>
          <p:cNvSpPr txBox="1"/>
          <p:nvPr/>
        </p:nvSpPr>
        <p:spPr>
          <a:xfrm>
            <a:off x="479376" y="908720"/>
            <a:ext cx="11305256" cy="55446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r-HR" sz="2200" b="1" u="sng" kern="100" dirty="0">
                <a:ea typeface="Calibri" panose="020F0502020204030204" pitchFamily="34" charset="0"/>
                <a:cs typeface="Times New Roman" panose="02020603050405020304" pitchFamily="18" charset="0"/>
              </a:rPr>
              <a:t>ADMINISTRATIVNO RASTEREĆENJE: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r-HR" sz="2200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Ukidanje </a:t>
            </a:r>
            <a:r>
              <a:rPr lang="hr-HR" sz="2200" b="1" kern="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niza poreznih </a:t>
            </a:r>
            <a:r>
              <a:rPr lang="hr-HR" sz="2200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obrazaca:</a:t>
            </a:r>
          </a:p>
          <a:p>
            <a:r>
              <a:rPr lang="hr-HR" sz="2200" dirty="0"/>
              <a:t>	</a:t>
            </a:r>
            <a:r>
              <a:rPr lang="hr-HR" sz="2200" dirty="0">
                <a:effectLst/>
              </a:rPr>
              <a:t>1. Izvješća o obavljenim donacijama hrane (DON-H)</a:t>
            </a:r>
            <a:br>
              <a:rPr lang="hr-HR" sz="2200" dirty="0">
                <a:effectLst/>
              </a:rPr>
            </a:br>
            <a:r>
              <a:rPr lang="hr-HR" sz="2200" dirty="0">
                <a:effectLst/>
              </a:rPr>
              <a:t>	2. Knjige izlaznih računa (I-RA) </a:t>
            </a:r>
            <a:br>
              <a:rPr lang="hr-HR" sz="2200" dirty="0">
                <a:effectLst/>
              </a:rPr>
            </a:br>
            <a:r>
              <a:rPr lang="hr-HR" sz="2200" dirty="0">
                <a:effectLst/>
              </a:rPr>
              <a:t>	3. Posebne evidencije o prodanim dobrima kupcima u okviru putničkog prometa (PDV-F)</a:t>
            </a:r>
            <a:br>
              <a:rPr lang="hr-HR" sz="2200" dirty="0">
                <a:effectLst/>
              </a:rPr>
            </a:br>
            <a:r>
              <a:rPr lang="hr-HR" sz="2200" dirty="0">
                <a:effectLst/>
              </a:rPr>
              <a:t>	4. Prijave o tuzemnim isporukama s prijenosom porezne obveze (PPO)</a:t>
            </a:r>
            <a:br>
              <a:rPr lang="hr-HR" sz="2200" dirty="0">
                <a:effectLst/>
              </a:rPr>
            </a:br>
            <a:r>
              <a:rPr lang="hr-HR" sz="2200" dirty="0">
                <a:effectLst/>
              </a:rPr>
              <a:t>	5. Posebne evidencije o primljenim računima (U-RA)</a:t>
            </a:r>
          </a:p>
          <a:p>
            <a:endParaRPr lang="hr-HR" sz="22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Zamjena obrasca OPZ-STAT </a:t>
            </a:r>
            <a:r>
              <a:rPr lang="hr-HR" sz="22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izvještajnim sustavom</a:t>
            </a:r>
          </a:p>
          <a:p>
            <a:endParaRPr lang="hr-HR" sz="22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b="1" dirty="0"/>
              <a:t>Pojednostavljenje obrasca</a:t>
            </a:r>
            <a:r>
              <a:rPr lang="hr-HR" sz="2200" dirty="0"/>
              <a:t> izvješća o poslovnim događajima s povezanim osobama </a:t>
            </a:r>
            <a:r>
              <a:rPr lang="hr-HR" sz="2200" b="1" dirty="0"/>
              <a:t>(PD IPO)</a:t>
            </a:r>
          </a:p>
          <a:p>
            <a:endParaRPr lang="en-US" sz="2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200" b="1" dirty="0"/>
              <a:t>Ukidanje statističkog obrasca (RAD 1G)</a:t>
            </a:r>
            <a:r>
              <a:rPr lang="hr-HR" sz="2200" dirty="0"/>
              <a:t> za male i srednje poduzetnike</a:t>
            </a:r>
          </a:p>
          <a:p>
            <a:endParaRPr lang="hr-HR" sz="2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200" dirty="0"/>
              <a:t>Ukidanje </a:t>
            </a:r>
            <a:r>
              <a:rPr lang="pl-PL" sz="22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obrazaca </a:t>
            </a:r>
            <a:r>
              <a:rPr lang="pl-PL" sz="2200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Zbirna prijava (ZP) i Prijava za stjecanje dobara i primljene usluge iz drugih država članica Europske unije (PDV-S)</a:t>
            </a:r>
            <a:r>
              <a:rPr lang="pl-PL" sz="22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pl-PL" sz="2200" kern="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od </a:t>
            </a:r>
            <a:r>
              <a:rPr lang="pl-PL" sz="22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1. srpnja 2030</a:t>
            </a:r>
            <a:r>
              <a:rPr lang="pl-PL" sz="2200" kern="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l-PL" sz="22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sz="22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1950" indent="-361950" algn="just" defTabSz="914400">
              <a:lnSpc>
                <a:spcPct val="9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hr-HR" sz="22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90000"/>
              </a:lnSpc>
              <a:spcAft>
                <a:spcPts val="1200"/>
              </a:spcAft>
            </a:pPr>
            <a:endParaRPr lang="en-US" sz="22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193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12192000" cy="764703"/>
          </a:xfrm>
          <a:solidFill>
            <a:srgbClr val="002060"/>
          </a:solidFill>
        </p:spPr>
        <p:txBody>
          <a:bodyPr>
            <a:normAutofit/>
          </a:bodyPr>
          <a:lstStyle/>
          <a:p>
            <a:pPr marL="266700"/>
            <a:r>
              <a:rPr lang="hr-HR" altLang="sr-Latn-RS" sz="3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Ciljevi porezne politike</a:t>
            </a:r>
            <a:endParaRPr lang="hr-HR" altLang="sr-Latn-RS" sz="3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07368" y="1628800"/>
            <a:ext cx="11305256" cy="4392488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hr-H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Učinkovitost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hr-HR" altLang="sr-Latn-RS" dirty="0" smtClean="0">
                <a:latin typeface="Calibri" panose="020F0502020204030204" pitchFamily="34" charset="0"/>
                <a:cs typeface="Calibri" panose="020F0502020204030204" pitchFamily="34" charset="0"/>
              </a:rPr>
              <a:t>Unaprjeđenje </a:t>
            </a:r>
            <a:r>
              <a:rPr lang="hr-HR" altLang="sr-Latn-RS" dirty="0">
                <a:latin typeface="Calibri" panose="020F0502020204030204" pitchFamily="34" charset="0"/>
                <a:cs typeface="Calibri" panose="020F0502020204030204" pitchFamily="34" charset="0"/>
              </a:rPr>
              <a:t>sustava oporezivanja nekretnina 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hr-H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Pravednost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hr-HR" altLang="sr-Latn-RS" dirty="0">
                <a:latin typeface="Calibri" panose="020F0502020204030204" pitchFamily="34" charset="0"/>
                <a:cs typeface="Calibri" panose="020F0502020204030204" pitchFamily="34" charset="0"/>
              </a:rPr>
              <a:t>Promjena visine poreznog opterećenja dohotka od turističkog (kratkoročnog) najma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hr-H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Dosljednost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hr-HR" altLang="sr-Latn-RS" dirty="0">
                <a:latin typeface="Calibri" panose="020F0502020204030204" pitchFamily="34" charset="0"/>
                <a:cs typeface="Calibri" panose="020F0502020204030204" pitchFamily="34" charset="0"/>
              </a:rPr>
              <a:t>Daljnje porezno rasterećenje rada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hr-H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Jednostavnost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hr-HR" altLang="sr-Latn-RS" dirty="0">
                <a:latin typeface="Calibri" panose="020F0502020204030204" pitchFamily="34" charset="0"/>
                <a:cs typeface="Calibri" panose="020F0502020204030204" pitchFamily="34" charset="0"/>
              </a:rPr>
              <a:t>Daljnja digitalizacija i administrativno rasterećenje poreznih obveznika i poreznog </a:t>
            </a:r>
            <a:r>
              <a:rPr lang="hr-HR" altLang="sr-Latn-RS" dirty="0" smtClean="0">
                <a:latin typeface="Calibri" panose="020F0502020204030204" pitchFamily="34" charset="0"/>
                <a:cs typeface="Calibri" panose="020F0502020204030204" pitchFamily="34" charset="0"/>
              </a:rPr>
              <a:t>sustava</a:t>
            </a:r>
            <a:endParaRPr lang="hr-HR" altLang="sr-Latn-R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zervirano mjesto broja slajda 1">
            <a:extLst>
              <a:ext uri="{FF2B5EF4-FFF2-40B4-BE49-F238E27FC236}">
                <a16:creationId xmlns:a16="http://schemas.microsoft.com/office/drawing/2014/main" id="{C918C6B4-4B91-45C1-A2AD-A5C7425DE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A3E66-B97B-4DA5-9E07-2478F1807277}" type="slidenum">
              <a:rPr lang="en-US" altLang="sr-Latn-RS" smtClean="0"/>
              <a:pPr>
                <a:defRPr/>
              </a:pPr>
              <a:t>2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804273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1"/>
            <a:ext cx="12192000" cy="764703"/>
          </a:xfrm>
          <a:prstGeom prst="rect">
            <a:avLst/>
          </a:prstGeom>
          <a:solidFill>
            <a:srgbClr val="9DC3E6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66700" algn="l"/>
            <a:r>
              <a:rPr lang="hr-HR" altLang="sr-Latn-RS" sz="3600" b="1" dirty="0">
                <a:latin typeface="Calibri" panose="020F0502020204030204" pitchFamily="34" charset="0"/>
                <a:cs typeface="Calibri" panose="020F0502020204030204" pitchFamily="34" charset="0"/>
              </a:rPr>
              <a:t>Prednosti </a:t>
            </a:r>
            <a:r>
              <a:rPr lang="hr-HR" altLang="sr-Latn-R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Fiskalizacije</a:t>
            </a:r>
            <a:r>
              <a:rPr lang="hr-HR" altLang="sr-Latn-R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2.0 (2) </a:t>
            </a:r>
            <a:endParaRPr lang="hr-HR" altLang="sr-Latn-R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lica 5">
            <a:extLst>
              <a:ext uri="{FF2B5EF4-FFF2-40B4-BE49-F238E27FC236}">
                <a16:creationId xmlns:a16="http://schemas.microsoft.com/office/drawing/2014/main" id="{6747A1AB-ADE7-D068-1A4C-D9E44676D50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23392" y="1196752"/>
          <a:ext cx="11089233" cy="52476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3061379156"/>
                    </a:ext>
                  </a:extLst>
                </a:gridCol>
                <a:gridCol w="7272808">
                  <a:extLst>
                    <a:ext uri="{9D8B030D-6E8A-4147-A177-3AD203B41FA5}">
                      <a16:colId xmlns:a16="http://schemas.microsoft.com/office/drawing/2014/main" val="3094126015"/>
                    </a:ext>
                  </a:extLst>
                </a:gridCol>
                <a:gridCol w="2880321">
                  <a:extLst>
                    <a:ext uri="{9D8B030D-6E8A-4147-A177-3AD203B41FA5}">
                      <a16:colId xmlns:a16="http://schemas.microsoft.com/office/drawing/2014/main" val="2588663856"/>
                    </a:ext>
                  </a:extLst>
                </a:gridCol>
              </a:tblGrid>
              <a:tr h="518458"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800" dirty="0">
                          <a:effectLst/>
                        </a:rPr>
                        <a:t>PROCJENA</a:t>
                      </a:r>
                      <a:r>
                        <a:rPr lang="hr-HR" sz="1800" baseline="0" dirty="0">
                          <a:effectLst/>
                        </a:rPr>
                        <a:t> </a:t>
                      </a:r>
                      <a:r>
                        <a:rPr lang="hr-HR" sz="1800" baseline="0">
                          <a:effectLst/>
                        </a:rPr>
                        <a:t>UŠTEDA (ADMINISTRATIVNOG RASTEREĆENJA) </a:t>
                      </a:r>
                      <a:r>
                        <a:rPr lang="hr-HR" sz="1800" baseline="0" dirty="0">
                          <a:effectLst/>
                        </a:rPr>
                        <a:t>ZA PODUZETNIKE 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950403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800" dirty="0">
                          <a:effectLst/>
                        </a:rPr>
                        <a:t>1.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800" dirty="0">
                          <a:effectLst/>
                        </a:rPr>
                        <a:t>Ukidanje Izvješća o obavljenim donacijama hrane (DON-H)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800" dirty="0">
                          <a:effectLst/>
                        </a:rPr>
                        <a:t>15.083,70   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72823715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800">
                          <a:effectLst/>
                        </a:rPr>
                        <a:t>2.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800" dirty="0">
                          <a:effectLst/>
                        </a:rPr>
                        <a:t>Ukidanje Knjige izlaznih računa (I-RA)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800" dirty="0">
                          <a:effectLst/>
                        </a:rPr>
                        <a:t>8.250.119,79   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4050498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800">
                          <a:effectLst/>
                        </a:rPr>
                        <a:t>3.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800" dirty="0">
                          <a:effectLst/>
                        </a:rPr>
                        <a:t>Ukidanje Posebne evidencije o prodanim dobrima kupcima u okviru putničkog prometa (PDV-F)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800" dirty="0">
                          <a:effectLst/>
                        </a:rPr>
                        <a:t>75.576,46   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93262652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800">
                          <a:effectLst/>
                        </a:rPr>
                        <a:t>4.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800" dirty="0">
                          <a:effectLst/>
                        </a:rPr>
                        <a:t>Ukidanje Prijave o tuzemnim isporukama s prijenosom porezne obveze (PPO)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800" dirty="0">
                          <a:effectLst/>
                        </a:rPr>
                        <a:t>3.541.353,32   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14427215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800" dirty="0">
                          <a:effectLst/>
                        </a:rPr>
                        <a:t>5.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800" dirty="0">
                          <a:effectLst/>
                        </a:rPr>
                        <a:t>Ukidanje Posebne evidencije o primljenim računima (U-RA)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800" dirty="0">
                          <a:effectLst/>
                        </a:rPr>
                        <a:t>60.757.944,50   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82560078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800">
                          <a:effectLst/>
                        </a:rPr>
                        <a:t>6.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800" dirty="0">
                          <a:effectLst/>
                        </a:rPr>
                        <a:t>Automatizacija postupka slanja računa računovodstvenom servisu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800" dirty="0">
                          <a:effectLst/>
                        </a:rPr>
                        <a:t>14.466.177,26   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80420215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7.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800" dirty="0">
                          <a:effectLst/>
                        </a:rPr>
                        <a:t>Zamjena papirnate arhive računa - </a:t>
                      </a:r>
                      <a:r>
                        <a:rPr lang="hr-HR" sz="1800" dirty="0" err="1">
                          <a:effectLst/>
                        </a:rPr>
                        <a:t>earhivom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800" dirty="0">
                          <a:effectLst/>
                        </a:rPr>
                        <a:t>3.242.149,97   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80469655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800">
                          <a:effectLst/>
                        </a:rPr>
                        <a:t>8.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800" dirty="0">
                          <a:effectLst/>
                        </a:rPr>
                        <a:t>Promjene u postupku slanja i izdavanja računa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800" dirty="0">
                          <a:effectLst/>
                        </a:rPr>
                        <a:t>29.900.000,00   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52080003"/>
                  </a:ext>
                </a:extLst>
              </a:tr>
              <a:tr h="518458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>
                          <a:effectLst/>
                        </a:rPr>
                        <a:t>Ukupno (EUR)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1800" b="1" dirty="0">
                          <a:effectLst/>
                        </a:rPr>
                        <a:t>120.248.405,00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1826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04997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3CD59DD-E8A7-C4B5-1222-A0E38878D476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456"/>
            <a:ext cx="12192000" cy="764703"/>
          </a:xfrm>
          <a:prstGeom prst="rect">
            <a:avLst/>
          </a:prstGeom>
          <a:solidFill>
            <a:srgbClr val="9DC3E6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66700" algn="l"/>
            <a:r>
              <a:rPr lang="hr-HR" altLang="sr-Latn-RS" sz="3600" b="1" dirty="0">
                <a:latin typeface="Calibri" panose="020F0502020204030204" pitchFamily="34" charset="0"/>
                <a:cs typeface="Calibri" panose="020F0502020204030204" pitchFamily="34" charset="0"/>
              </a:rPr>
              <a:t>Prednosti Fiskalizacije 2.0 </a:t>
            </a:r>
            <a:r>
              <a:rPr lang="hr-HR" altLang="sr-Latn-R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(3)</a:t>
            </a:r>
            <a:endParaRPr lang="hr-HR" altLang="sr-Latn-R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705F72-3AD9-8C09-B23F-BB6B73435FEF}"/>
              </a:ext>
            </a:extLst>
          </p:cNvPr>
          <p:cNvSpPr txBox="1"/>
          <p:nvPr/>
        </p:nvSpPr>
        <p:spPr>
          <a:xfrm>
            <a:off x="335359" y="908720"/>
            <a:ext cx="11521281" cy="54726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hr-HR" sz="2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trgovačka društva, obrtnike i slobodna zanimanja bit će razvijen i besplatno dostupan </a:t>
            </a:r>
            <a:r>
              <a:rPr lang="hr-HR" sz="2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aplikativni sustav (</a:t>
            </a:r>
            <a:r>
              <a:rPr lang="hr-HR" sz="2800" b="1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FiskAplikacija</a:t>
            </a:r>
            <a:r>
              <a:rPr lang="hr-HR" sz="2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hr-HR" sz="2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koji će omogućiti:</a:t>
            </a:r>
          </a:p>
          <a:p>
            <a:pPr lvl="0" algn="just"/>
            <a:endParaRPr lang="hr-HR" sz="2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hr-HR" sz="2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pregled </a:t>
            </a:r>
            <a:r>
              <a:rPr lang="hr-HR" sz="28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fiskaliziranih</a:t>
            </a:r>
            <a:r>
              <a:rPr lang="hr-HR" sz="2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podataka iz sustava Fiskalizacije 1.0 i 2.0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hr-HR" sz="2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uvid u informativnu prijavu PDV-a za određeno obračunsko razdoblje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hr-HR" sz="2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uvid u statuse računa (zaprimljen/naplaćen/odbijen) - olakšano usklađenje </a:t>
            </a:r>
            <a:r>
              <a:rPr lang="hr-HR" sz="28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eRačuna</a:t>
            </a:r>
            <a:endParaRPr lang="hr-HR" sz="2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r-HR" sz="2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2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pomicanje rokova za predaju Obrasca PDV </a:t>
            </a:r>
            <a:r>
              <a:rPr lang="hr-HR" sz="2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mjesečni obračun PDV-a na zadnji dan u mjesecu za prethodni mjesec (usklađivanje s rokom plaćanja)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r-HR" sz="2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2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digitalizacija postupka povrata PDV-a u putničkom prometu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7834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383" y="2780928"/>
            <a:ext cx="12192000" cy="2448272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pl-PL" sz="6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Reinženjering Registra godišnjih financijskih izvještaja</a:t>
            </a:r>
            <a:endParaRPr lang="hr-HR" altLang="sr-Latn-RS" b="1" i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zervirano mjesto broja slajda 1">
            <a:extLst>
              <a:ext uri="{FF2B5EF4-FFF2-40B4-BE49-F238E27FC236}">
                <a16:creationId xmlns:a16="http://schemas.microsoft.com/office/drawing/2014/main" id="{C918C6B4-4B91-45C1-A2AD-A5C7425DE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A3E66-B97B-4DA5-9E07-2478F1807277}" type="slidenum">
              <a:rPr lang="en-US" altLang="sr-Latn-RS" smtClean="0"/>
              <a:pPr>
                <a:defRPr/>
              </a:pPr>
              <a:t>22</a:t>
            </a:fld>
            <a:endParaRPr lang="en-US" altLang="sr-Latn-RS"/>
          </a:p>
        </p:txBody>
      </p:sp>
      <p:pic>
        <p:nvPicPr>
          <p:cNvPr id="1030" name="Picture 6" descr="Efficiency Icons - Free SVG &amp; PNG Efficiency Images - Noun Proje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6423" y="908720"/>
            <a:ext cx="1403921" cy="1403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24145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1"/>
            <a:ext cx="12192000" cy="764703"/>
          </a:xfrm>
          <a:prstGeom prst="rect">
            <a:avLst/>
          </a:prstGeom>
          <a:solidFill>
            <a:srgbClr val="9DC3E6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66700" lvl="0" algn="l">
              <a:defRPr/>
            </a:pPr>
            <a:r>
              <a:rPr lang="hr-HR" altLang="sr-Latn-RS" sz="3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Nova web aplikacija Registra godišnjih financijskih izvještaja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705F72-3AD9-8C09-B23F-BB6B73435FEF}"/>
              </a:ext>
            </a:extLst>
          </p:cNvPr>
          <p:cNvSpPr txBox="1"/>
          <p:nvPr/>
        </p:nvSpPr>
        <p:spPr>
          <a:xfrm>
            <a:off x="263352" y="1196752"/>
            <a:ext cx="11665296" cy="55446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 algn="just" defTabSz="914400">
              <a:lnSpc>
                <a:spcPct val="9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r-H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Integracija na Nacionalni identifikacijski i </a:t>
            </a:r>
            <a:r>
              <a:rPr lang="hr-HR" sz="2400" b="1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autentifikacijski</a:t>
            </a:r>
            <a:r>
              <a:rPr lang="hr-H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sustav</a:t>
            </a:r>
            <a:r>
              <a:rPr lang="hr-HR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(NIAS) </a:t>
            </a:r>
            <a:r>
              <a:rPr lang="hr-H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hr-HR" sz="2400" b="1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e-Poslovanje </a:t>
            </a:r>
            <a:r>
              <a:rPr lang="hr-HR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(e-Zastupanja i </a:t>
            </a:r>
            <a:r>
              <a:rPr lang="hr-HR" sz="24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e-Ovlaštenja)</a:t>
            </a:r>
          </a:p>
          <a:p>
            <a:pPr marL="914400" lvl="1" indent="-457200" algn="just" defTabSz="914400">
              <a:lnSpc>
                <a:spcPct val="90000"/>
              </a:lnSpc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hr-HR" sz="24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Pristup </a:t>
            </a:r>
            <a:r>
              <a:rPr lang="hr-HR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aplikaciji uz korištenje svih vjerodajnica visoke razine sigurnosti (e-Osobna iskaznica, AKD certifikati, certifikati </a:t>
            </a:r>
            <a:r>
              <a:rPr lang="hr-HR" sz="24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FINA-a)</a:t>
            </a:r>
            <a:endParaRPr lang="hr-HR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 defTabSz="914400">
              <a:lnSpc>
                <a:spcPct val="9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r-HR" sz="2400" b="1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Sustav </a:t>
            </a:r>
            <a:r>
              <a:rPr lang="hr-H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dodjelu ovlaštenja (punomoći)</a:t>
            </a:r>
            <a:r>
              <a:rPr lang="hr-HR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online dodjela punomoći, prijenos trenutno dodijeljenih punomoći iz sustava </a:t>
            </a:r>
            <a:r>
              <a:rPr lang="hr-HR" sz="24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FINA-e </a:t>
            </a:r>
            <a:r>
              <a:rPr lang="hr-HR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sustav e-ovlaštenja/RGFI, bez troškova za obveznike </a:t>
            </a:r>
          </a:p>
          <a:p>
            <a:pPr marL="457200" indent="-457200" algn="just" defTabSz="914400">
              <a:lnSpc>
                <a:spcPct val="9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r-H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Kontrola i jednostavnost </a:t>
            </a:r>
            <a:r>
              <a:rPr lang="hr-HR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potpisivanja</a:t>
            </a:r>
          </a:p>
          <a:p>
            <a:pPr marL="457200" indent="-457200" algn="just" defTabSz="914400">
              <a:lnSpc>
                <a:spcPct val="9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r-HR" sz="2400" b="1" kern="1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Notifikacijski</a:t>
            </a:r>
            <a:r>
              <a:rPr lang="hr-HR" sz="2400" b="1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sustav Registra </a:t>
            </a:r>
            <a:r>
              <a:rPr lang="hr-HR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poboljšana komunikacija s korisnicima (dostava obavijesti i potvrda iz Registra putem Osobnog ili Poslovnog korisničkog pretinca i na </a:t>
            </a:r>
            <a:r>
              <a:rPr lang="hr-HR" sz="24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e-mail)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hr-HR" sz="2400" b="1" dirty="0">
                <a:solidFill>
                  <a:srgbClr val="202848"/>
                </a:solidFill>
                <a:cs typeface="Arial" panose="020B0604020202020204" pitchFamily="34" charset="0"/>
              </a:rPr>
              <a:t>Potpuna digitalizacija funkcionalnosti Registra </a:t>
            </a:r>
            <a:r>
              <a:rPr lang="hr-HR" sz="2400" dirty="0">
                <a:solidFill>
                  <a:srgbClr val="202848"/>
                </a:solidFill>
                <a:cs typeface="Arial" panose="020B0604020202020204" pitchFamily="34" charset="0"/>
              </a:rPr>
              <a:t>(eliminira potrebu dolaska na šalter Fine u slučaju predaje Izjave o neaktivnosti i izmjene izvještaja</a:t>
            </a:r>
            <a:r>
              <a:rPr lang="hr-HR" sz="2400" dirty="0" smtClean="0">
                <a:solidFill>
                  <a:srgbClr val="202848"/>
                </a:solidFill>
                <a:cs typeface="Arial" panose="020B0604020202020204" pitchFamily="34" charset="0"/>
              </a:rPr>
              <a:t>)</a:t>
            </a:r>
            <a:endParaRPr lang="hr-HR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5026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12192000" cy="764703"/>
          </a:xfrm>
          <a:solidFill>
            <a:srgbClr val="002060"/>
          </a:solidFill>
        </p:spPr>
        <p:txBody>
          <a:bodyPr>
            <a:normAutofit/>
          </a:bodyPr>
          <a:lstStyle/>
          <a:p>
            <a:pPr marL="266700"/>
            <a:r>
              <a:rPr lang="hr-HR" altLang="sr-Latn-R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Ciljevi daljnje digitalizacije poreznog sustava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95400" y="1052736"/>
            <a:ext cx="3024336" cy="576064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  <a:defRPr/>
            </a:pPr>
            <a:r>
              <a:rPr lang="hr-HR" altLang="sr-Latn-R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UČINKOVITOST</a:t>
            </a:r>
            <a:endParaRPr lang="hr-HR" altLang="sr-Latn-RS"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zervirano mjesto broja slajda 1">
            <a:extLst>
              <a:ext uri="{FF2B5EF4-FFF2-40B4-BE49-F238E27FC236}">
                <a16:creationId xmlns:a16="http://schemas.microsoft.com/office/drawing/2014/main" id="{C918C6B4-4B91-45C1-A2AD-A5C7425DE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A3E66-B97B-4DA5-9E07-2478F1807277}" type="slidenum">
              <a:rPr lang="en-US" altLang="sr-Latn-RS" smtClean="0"/>
              <a:pPr>
                <a:defRPr/>
              </a:pPr>
              <a:t>24</a:t>
            </a:fld>
            <a:endParaRPr lang="en-US" altLang="sr-Latn-R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564094" y="911884"/>
            <a:ext cx="8076521" cy="81996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  <a:defRPr/>
            </a:pPr>
            <a:r>
              <a:rPr lang="hr-HR" altLang="sr-Latn-R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Racionalnije korištenje resursa za poduzetnike i državu s boljim učincima</a:t>
            </a:r>
            <a:endParaRPr lang="hr-HR" altLang="sr-Latn-R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95400" y="1806331"/>
            <a:ext cx="3024336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 startAt="2"/>
              <a:defRPr/>
            </a:pPr>
            <a:r>
              <a:rPr lang="hr-HR" altLang="sr-Latn-R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JEDNOSTAVNOST</a:t>
            </a:r>
            <a:endParaRPr lang="hr-HR" altLang="sr-Latn-RS"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560943" y="1775980"/>
            <a:ext cx="8076520" cy="78204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  <a:defRPr/>
            </a:pPr>
            <a:r>
              <a:rPr lang="hr-HR" altLang="sr-Latn-RS" sz="2400" dirty="0">
                <a:latin typeface="Calibri" panose="020F0502020204030204" pitchFamily="34" charset="0"/>
                <a:cs typeface="Calibri" panose="020F0502020204030204" pitchFamily="34" charset="0"/>
              </a:rPr>
              <a:t>Lakša razmjena računa, ušteda vremena, nesmetan protok informacija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95400" y="2708652"/>
            <a:ext cx="3024336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 startAt="3"/>
              <a:defRPr/>
            </a:pPr>
            <a:r>
              <a:rPr lang="hr-HR" altLang="sr-Latn-R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NIŽI TROŠKOVI </a:t>
            </a:r>
            <a:endParaRPr lang="hr-HR" altLang="sr-Latn-RS"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564886" y="2786788"/>
            <a:ext cx="8076521" cy="522771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  <a:defRPr/>
            </a:pPr>
            <a:r>
              <a:rPr lang="hr-HR" altLang="sr-Latn-RS" sz="9600" dirty="0">
                <a:latin typeface="Calibri" panose="020F0502020204030204" pitchFamily="34" charset="0"/>
                <a:cs typeface="Calibri" panose="020F0502020204030204" pitchFamily="34" charset="0"/>
              </a:rPr>
              <a:t>Manje ispisa, poštarina, rukovanja, arhiviranja, ljudskih resursa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695400" y="3313521"/>
            <a:ext cx="3024336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 startAt="4"/>
              <a:defRPr/>
            </a:pPr>
            <a:r>
              <a:rPr lang="hr-HR" altLang="sr-Latn-R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TOČNOST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564095" y="3356972"/>
            <a:ext cx="8076520" cy="8416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  <a:defRPr/>
            </a:pPr>
            <a:r>
              <a:rPr lang="hr-HR" altLang="sr-Latn-RS" sz="2400" dirty="0">
                <a:latin typeface="Calibri" panose="020F0502020204030204" pitchFamily="34" charset="0"/>
                <a:cs typeface="Calibri" panose="020F0502020204030204" pitchFamily="34" charset="0"/>
              </a:rPr>
              <a:t>Smanjenje pogrešaka i ukidanje niza proceduralnih koraka - bez ručnog unosa podataka 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695400" y="4239069"/>
            <a:ext cx="3024336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 startAt="5"/>
              <a:defRPr/>
            </a:pPr>
            <a:r>
              <a:rPr lang="hr-HR" altLang="sr-Latn-R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ODRŽIVOST</a:t>
            </a:r>
            <a:endParaRPr lang="hr-HR" altLang="sr-Latn-RS"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560942" y="4242100"/>
            <a:ext cx="8076521" cy="799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  <a:defRPr/>
            </a:pPr>
            <a:r>
              <a:rPr lang="hr-HR" altLang="sr-Latn-RS" sz="2400" dirty="0">
                <a:latin typeface="Calibri" panose="020F0502020204030204" pitchFamily="34" charset="0"/>
                <a:cs typeface="Calibri" panose="020F0502020204030204" pitchFamily="34" charset="0"/>
              </a:rPr>
              <a:t>Ostvarenje zelenih politika i ESG ciljeva 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695400" y="5077717"/>
            <a:ext cx="3024336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 startAt="6"/>
              <a:defRPr/>
            </a:pPr>
            <a:r>
              <a:rPr lang="hr-HR" altLang="sr-Latn-R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INFORMIRANOST </a:t>
            </a:r>
            <a:endParaRPr lang="hr-HR" altLang="sr-Latn-RS"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701135" y="5840682"/>
            <a:ext cx="3024336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 startAt="7"/>
              <a:defRPr/>
            </a:pPr>
            <a:r>
              <a:rPr lang="hr-HR" altLang="sr-Latn-R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DIGITALIZACIJA </a:t>
            </a:r>
            <a:endParaRPr lang="hr-HR" altLang="sr-Latn-RS" sz="24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3560943" y="5868555"/>
            <a:ext cx="807652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  <a:defRPr/>
            </a:pPr>
            <a:r>
              <a:rPr lang="hr-HR" altLang="sr-Latn-RS" sz="2400" dirty="0">
                <a:latin typeface="Calibri" panose="020F0502020204030204" pitchFamily="34" charset="0"/>
                <a:cs typeface="Calibri" panose="020F0502020204030204" pitchFamily="34" charset="0"/>
              </a:rPr>
              <a:t>Niz prilika za digitalizaciju poslovanja privatnog i javnog sektora</a:t>
            </a: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3560942" y="5055327"/>
            <a:ext cx="8076520" cy="79963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  <a:defRPr/>
            </a:pPr>
            <a:r>
              <a:rPr lang="hr-HR" altLang="sr-Latn-RS" sz="2400" dirty="0">
                <a:latin typeface="Calibri" panose="020F0502020204030204" pitchFamily="34" charset="0"/>
                <a:cs typeface="Calibri" panose="020F0502020204030204" pitchFamily="34" charset="0"/>
              </a:rPr>
              <a:t>Bolje planiranje fiskalne politike i preciznija procjena makroekonomskih pokazatelja</a:t>
            </a:r>
          </a:p>
        </p:txBody>
      </p:sp>
    </p:spTree>
    <p:extLst>
      <p:ext uri="{BB962C8B-B14F-4D97-AF65-F5344CB8AC3E}">
        <p14:creationId xmlns:p14="http://schemas.microsoft.com/office/powerpoint/2010/main" val="10711400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3CD59DD-E8A7-C4B5-1222-A0E38878D476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12192000" cy="764703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66700" algn="l"/>
            <a:r>
              <a:rPr lang="hr-HR" altLang="sr-Latn-R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Informativno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705F72-3AD9-8C09-B23F-BB6B73435FEF}"/>
              </a:ext>
            </a:extLst>
          </p:cNvPr>
          <p:cNvSpPr txBox="1"/>
          <p:nvPr/>
        </p:nvSpPr>
        <p:spPr>
          <a:xfrm>
            <a:off x="335359" y="1124744"/>
            <a:ext cx="11521281" cy="52565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28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Osnovana </a:t>
            </a:r>
            <a:r>
              <a:rPr lang="hr-HR" sz="2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</a:t>
            </a:r>
            <a:r>
              <a:rPr lang="hr-HR" sz="2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radna skupina za analizu sustava obračuna doprinosa za obvezna osiguranja i poreznih olakšica po osnovi osobnog odbitka u porezu </a:t>
            </a:r>
            <a:r>
              <a:rPr lang="hr-HR" sz="2800" b="1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</a:t>
            </a:r>
            <a:r>
              <a:rPr lang="hr-HR" sz="2800" b="1" kern="1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dohodak </a:t>
            </a:r>
            <a:endParaRPr lang="hr-HR" sz="2800" b="1" kern="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r-HR" sz="28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hr-HR" sz="2800" b="1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Redovito </a:t>
            </a:r>
            <a:r>
              <a:rPr lang="hr-HR" sz="2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ažuriraju podaci na Portalu Porezna konkurentnost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hr-HR" sz="2800" b="1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dodani </a:t>
            </a:r>
            <a:r>
              <a:rPr lang="hr-HR" sz="2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Ugovori o izbjegavanju dvostrukog oporezivanja </a:t>
            </a:r>
            <a:r>
              <a:rPr lang="hr-HR" sz="2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grafički prikaz </a:t>
            </a:r>
            <a:r>
              <a:rPr lang="hr-HR" sz="28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država </a:t>
            </a:r>
            <a:r>
              <a:rPr lang="hr-HR" sz="2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kojima Republika Hrvatska:</a:t>
            </a: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hr-HR" sz="2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ima sklopljene </a:t>
            </a:r>
            <a:r>
              <a:rPr lang="hr-HR" sz="28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ugovore</a:t>
            </a:r>
            <a:endParaRPr lang="hr-HR" sz="2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hr-HR" sz="2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ima </a:t>
            </a:r>
            <a:r>
              <a:rPr lang="hr-HR" sz="28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ugovore </a:t>
            </a:r>
            <a:r>
              <a:rPr lang="hr-HR" sz="2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pripremi i otvorene inicijative </a:t>
            </a: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hr-HR" sz="2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nema sklopljene </a:t>
            </a:r>
            <a:r>
              <a:rPr lang="hr-HR" sz="28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ugovore</a:t>
            </a:r>
            <a:endParaRPr lang="hr-HR" sz="2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r-HR" sz="2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8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Ministarstvo financija na </a:t>
            </a:r>
            <a:r>
              <a:rPr lang="hr-HR" sz="2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društvenim mrežama </a:t>
            </a:r>
            <a:r>
              <a:rPr lang="hr-HR" sz="2800" b="1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en-US" sz="28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1337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1B2C313-35B2-5549-215D-74CE8185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924945"/>
            <a:ext cx="12192000" cy="930028"/>
          </a:xfrm>
        </p:spPr>
        <p:txBody>
          <a:bodyPr anchor="ctr">
            <a:normAutofit/>
          </a:bodyPr>
          <a:lstStyle/>
          <a:p>
            <a:pPr algn="ctr"/>
            <a:r>
              <a:rPr lang="hr-HR" i="0" dirty="0">
                <a:latin typeface="+mn-lt"/>
              </a:rPr>
              <a:t>Hvala na pozornosti!</a:t>
            </a:r>
          </a:p>
        </p:txBody>
      </p:sp>
      <p:sp>
        <p:nvSpPr>
          <p:cNvPr id="3" name="Rezervirano mjesto broja slajda 2">
            <a:extLst>
              <a:ext uri="{FF2B5EF4-FFF2-40B4-BE49-F238E27FC236}">
                <a16:creationId xmlns:a16="http://schemas.microsoft.com/office/drawing/2014/main" id="{B9DED84D-9340-4A63-A3A5-74E14BF82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55CC8-2F70-4AD8-9DA8-8B5CF3419441}" type="slidenum">
              <a:rPr lang="en-US" altLang="sr-Latn-RS" smtClean="0"/>
              <a:pPr>
                <a:defRPr/>
              </a:pPr>
              <a:t>26</a:t>
            </a:fld>
            <a:endParaRPr lang="en-US" altLang="sr-Latn-R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1"/>
            <a:ext cx="12192000" cy="76470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66700"/>
            <a:endParaRPr lang="hr-HR" altLang="sr-Latn-R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194" name="Picture 2" descr="improve Icon - Free PNG &amp; SVG 3117328 - Noun Proje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896" y="4221088"/>
            <a:ext cx="1328936" cy="1328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686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383" y="2780928"/>
            <a:ext cx="12192000" cy="2448272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buFont typeface="+mj-lt"/>
              <a:buAutoNum type="arabicPeriod"/>
              <a:defRPr/>
            </a:pPr>
            <a:r>
              <a:rPr lang="hr-HR" altLang="sr-Latn-RS" sz="6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UČINKOVITOST</a:t>
            </a:r>
            <a:r>
              <a:rPr lang="hr-HR" altLang="sr-Latn-R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r-HR" altLang="sr-Latn-R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Unaprjeđenje sustava oporezivanja nekretnina </a:t>
            </a:r>
            <a:endParaRPr lang="hr-HR" altLang="sr-Latn-RS" b="1" i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zervirano mjesto broja slajda 1">
            <a:extLst>
              <a:ext uri="{FF2B5EF4-FFF2-40B4-BE49-F238E27FC236}">
                <a16:creationId xmlns:a16="http://schemas.microsoft.com/office/drawing/2014/main" id="{C918C6B4-4B91-45C1-A2AD-A5C7425DE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A3E66-B97B-4DA5-9E07-2478F1807277}" type="slidenum">
              <a:rPr lang="en-US" altLang="sr-Latn-RS" smtClean="0"/>
              <a:pPr>
                <a:defRPr/>
              </a:pPr>
              <a:t>3</a:t>
            </a:fld>
            <a:endParaRPr lang="en-US" altLang="sr-Latn-RS"/>
          </a:p>
        </p:txBody>
      </p:sp>
      <p:pic>
        <p:nvPicPr>
          <p:cNvPr id="1030" name="Picture 6" descr="Efficiency Icons - Free SVG &amp; PNG Efficiency Images - Noun Proje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6423" y="908720"/>
            <a:ext cx="1403921" cy="1403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5215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12192000" cy="76470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266700"/>
            <a:r>
              <a:rPr lang="hr-HR" altLang="sr-Latn-RS" sz="3600" b="1" dirty="0">
                <a:latin typeface="+mn-lt"/>
                <a:cs typeface="Times New Roman" panose="02020603050405020304" pitchFamily="18" charset="0"/>
              </a:rPr>
              <a:t>Porez na nekretnine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07368" y="980729"/>
            <a:ext cx="11305256" cy="5740746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r-HR" sz="2400" b="1" dirty="0">
                <a:latin typeface="Calibri" panose="020F0502020204030204" pitchFamily="34" charset="0"/>
                <a:cs typeface="Calibri" panose="020F0502020204030204" pitchFamily="34" charset="0"/>
              </a:rPr>
              <a:t>Transformacija</a:t>
            </a:r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 poreza na kuće za odmor u porez na nekretnine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r-HR" sz="2400" b="1" dirty="0">
                <a:latin typeface="Calibri" panose="020F0502020204030204" pitchFamily="34" charset="0"/>
                <a:cs typeface="Calibri" panose="020F0502020204030204" pitchFamily="34" charset="0"/>
              </a:rPr>
              <a:t>Raspon za određivanje visine poreza </a:t>
            </a:r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na kuće za odmor od 0,6 do 8 eura po m².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r-HR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Propisivanje oslobođenja </a:t>
            </a:r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od plaćanja poreza na nekretnine (stalno stanovanje, neuseljivost, socijalni kriteriji i programi)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Određeni </a:t>
            </a:r>
            <a:r>
              <a:rPr lang="hr-HR" sz="2400" b="1" dirty="0">
                <a:latin typeface="Calibri" panose="020F0502020204030204" pitchFamily="34" charset="0"/>
                <a:cs typeface="Calibri" panose="020F0502020204030204" pitchFamily="34" charset="0"/>
              </a:rPr>
              <a:t>kriterij za određivanje visine </a:t>
            </a:r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poreza (zoniranje i vrijednosni </a:t>
            </a:r>
            <a:r>
              <a:rPr lang="hr-H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kriteriji)</a:t>
            </a:r>
            <a:endParaRPr lang="hr-H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r-H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Porez </a:t>
            </a:r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se utvrđuje prema </a:t>
            </a:r>
            <a:r>
              <a:rPr lang="hr-HR" sz="2400" b="1" dirty="0">
                <a:latin typeface="Calibri" panose="020F0502020204030204" pitchFamily="34" charset="0"/>
                <a:cs typeface="Calibri" panose="020F0502020204030204" pitchFamily="34" charset="0"/>
              </a:rPr>
              <a:t>stanju na dan 31. ožujka </a:t>
            </a:r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- porezni obveznik dužan je do 31. ožujka poreznom tijelu dostaviti promjenu podataka (npr. promjena površine nekretnine ili ispunjenje uvjeta za oslobođenje) </a:t>
            </a:r>
            <a:endParaRPr lang="hr-H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hr-H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orez </a:t>
            </a:r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na nekretnine ostaje </a:t>
            </a:r>
            <a:r>
              <a:rPr lang="hr-H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lokalni prihod </a:t>
            </a:r>
            <a:r>
              <a:rPr lang="hr-H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na </a:t>
            </a:r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način da </a:t>
            </a:r>
            <a:r>
              <a:rPr lang="hr-H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je udio </a:t>
            </a:r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jedinice lokalne samouprave na čijem se području nekretnina </a:t>
            </a:r>
            <a:r>
              <a:rPr lang="hr-H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nalazi </a:t>
            </a:r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80</a:t>
            </a:r>
            <a:r>
              <a:rPr lang="hr-H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%, a udio </a:t>
            </a:r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jedinice područne (regionalne) samouprave na čijem se području nekretnina </a:t>
            </a:r>
            <a:r>
              <a:rPr lang="hr-H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nalazi </a:t>
            </a:r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20%</a:t>
            </a:r>
            <a:r>
              <a:rPr lang="hr-H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hr-HR" sz="2400" dirty="0"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hr-HR" sz="20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hr-HR" sz="20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hr-HR" sz="20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zervirano mjesto broja slajda 1">
            <a:extLst>
              <a:ext uri="{FF2B5EF4-FFF2-40B4-BE49-F238E27FC236}">
                <a16:creationId xmlns:a16="http://schemas.microsoft.com/office/drawing/2014/main" id="{C918C6B4-4B91-45C1-A2AD-A5C7425DE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A3E66-B97B-4DA5-9E07-2478F1807277}" type="slidenum">
              <a:rPr lang="en-US" altLang="sr-Latn-RS" smtClean="0"/>
              <a:pPr>
                <a:defRPr/>
              </a:pPr>
              <a:t>4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401648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2279576" cy="685799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266700"/>
            <a:r>
              <a:rPr lang="pl-PL" altLang="sr-Latn-RS" sz="3600" b="1" dirty="0">
                <a:latin typeface="Calibri" panose="020F0502020204030204" pitchFamily="34" charset="0"/>
                <a:cs typeface="Calibri" panose="020F0502020204030204" pitchFamily="34" charset="0"/>
              </a:rPr>
              <a:t>Prikaz poreza na kuće za odmor </a:t>
            </a:r>
            <a:r>
              <a:rPr lang="pl-PL" altLang="sr-Latn-RS" sz="3600" b="1">
                <a:latin typeface="Calibri" panose="020F0502020204030204" pitchFamily="34" charset="0"/>
                <a:cs typeface="Calibri" panose="020F0502020204030204" pitchFamily="34" charset="0"/>
              </a:rPr>
              <a:t>u 2024.</a:t>
            </a:r>
            <a:endParaRPr lang="hr-HR" altLang="sr-Latn-R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zervirano mjesto broja slajda 1">
            <a:extLst>
              <a:ext uri="{FF2B5EF4-FFF2-40B4-BE49-F238E27FC236}">
                <a16:creationId xmlns:a16="http://schemas.microsoft.com/office/drawing/2014/main" id="{C918C6B4-4B91-45C1-A2AD-A5C7425DE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A3E66-B97B-4DA5-9E07-2478F1807277}" type="slidenum">
              <a:rPr lang="en-US" altLang="sr-Latn-RS" smtClean="0"/>
              <a:pPr>
                <a:defRPr/>
              </a:pPr>
              <a:t>5</a:t>
            </a:fld>
            <a:endParaRPr lang="en-US" altLang="sr-Latn-RS"/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7866D370-1555-FD8D-1B90-28E09FEA6B4D}"/>
              </a:ext>
            </a:extLst>
          </p:cNvPr>
          <p:cNvSpPr txBox="1"/>
          <p:nvPr/>
        </p:nvSpPr>
        <p:spPr>
          <a:xfrm>
            <a:off x="6378352" y="2204864"/>
            <a:ext cx="4464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b="1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C408BD-796C-1E69-FED3-D8840595A3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4" r="29399" b="2587"/>
          <a:stretch/>
        </p:blipFill>
        <p:spPr>
          <a:xfrm>
            <a:off x="3586342" y="2692"/>
            <a:ext cx="7256506" cy="6855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739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-7540" y="2674528"/>
            <a:ext cx="12192000" cy="2448272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hr-HR" altLang="sr-Latn-RS" sz="3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r-HR" altLang="sr-Latn-RS" sz="3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38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2. </a:t>
            </a:r>
            <a:r>
              <a:rPr lang="hr-HR" altLang="sr-Latn-RS" sz="3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PRAVEDNOST</a:t>
            </a:r>
            <a:br>
              <a:rPr lang="hr-HR" altLang="sr-Latn-RS" sz="3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3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Promjena visine poreznog opterećenja dohotka od turističkog (kratkoročnog) najma</a:t>
            </a:r>
            <a:br>
              <a:rPr lang="hr-HR" altLang="sr-Latn-RS" sz="3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3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r-HR" altLang="sr-Latn-RS" sz="3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hr-HR" altLang="sr-Latn-RS" sz="3800" b="1" i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zervirano mjesto broja slajda 1">
            <a:extLst>
              <a:ext uri="{FF2B5EF4-FFF2-40B4-BE49-F238E27FC236}">
                <a16:creationId xmlns:a16="http://schemas.microsoft.com/office/drawing/2014/main" id="{C918C6B4-4B91-45C1-A2AD-A5C7425DE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A3E66-B97B-4DA5-9E07-2478F1807277}" type="slidenum">
              <a:rPr lang="en-US" altLang="sr-Latn-RS" smtClean="0"/>
              <a:pPr>
                <a:defRPr/>
              </a:pPr>
              <a:t>6</a:t>
            </a:fld>
            <a:endParaRPr lang="en-US" altLang="sr-Latn-RS"/>
          </a:p>
        </p:txBody>
      </p:sp>
      <p:pic>
        <p:nvPicPr>
          <p:cNvPr id="2050" name="Picture 2" descr="Fairness Icons - Free SVG &amp; PNG Fairness Images - Noun Proje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6700" y="980728"/>
            <a:ext cx="1667920" cy="1667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882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12192000" cy="76470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266700"/>
            <a:r>
              <a:rPr lang="pl-PL" altLang="sr-Latn-RS" sz="3200" b="1" dirty="0">
                <a:latin typeface="Calibri" panose="020F0502020204030204" pitchFamily="34" charset="0"/>
                <a:cs typeface="Calibri" panose="020F0502020204030204" pitchFamily="34" charset="0"/>
              </a:rPr>
              <a:t>Porez na dohodak – promjena visine poreznog opterećenja</a:t>
            </a:r>
            <a:endParaRPr lang="hr-HR" altLang="sr-Latn-R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zervirano mjesto broja slajda 1">
            <a:extLst>
              <a:ext uri="{FF2B5EF4-FFF2-40B4-BE49-F238E27FC236}">
                <a16:creationId xmlns:a16="http://schemas.microsoft.com/office/drawing/2014/main" id="{C918C6B4-4B91-45C1-A2AD-A5C7425DE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A3E66-B97B-4DA5-9E07-2478F1807277}" type="slidenum">
              <a:rPr lang="en-US" altLang="sr-Latn-RS" smtClean="0"/>
              <a:pPr>
                <a:defRPr/>
              </a:pPr>
              <a:t>7</a:t>
            </a:fld>
            <a:endParaRPr lang="en-US" altLang="sr-Latn-RS" dirty="0"/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AB174B1C-FA44-69D8-8728-27CCDDBF94BC}"/>
              </a:ext>
            </a:extLst>
          </p:cNvPr>
          <p:cNvSpPr txBox="1"/>
          <p:nvPr/>
        </p:nvSpPr>
        <p:spPr>
          <a:xfrm>
            <a:off x="7104112" y="1107442"/>
            <a:ext cx="4917942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2600" dirty="0">
                <a:latin typeface="Calibri" panose="020F0502020204030204" pitchFamily="34" charset="0"/>
                <a:cs typeface="Calibri" panose="020F0502020204030204" pitchFamily="34" charset="0"/>
              </a:rPr>
              <a:t>visina paušalnog poreza utvrđuje se </a:t>
            </a:r>
            <a:r>
              <a:rPr lang="hr-HR" sz="2600" b="1" dirty="0">
                <a:latin typeface="Calibri" panose="020F0502020204030204" pitchFamily="34" charset="0"/>
                <a:cs typeface="Calibri" panose="020F0502020204030204" pitchFamily="34" charset="0"/>
              </a:rPr>
              <a:t>prema stupnju indeksa turističke razvijenosti </a:t>
            </a:r>
            <a:r>
              <a:rPr lang="hr-HR" sz="2600" dirty="0">
                <a:latin typeface="Calibri" panose="020F0502020204030204" pitchFamily="34" charset="0"/>
                <a:cs typeface="Calibri" panose="020F0502020204030204" pitchFamily="34" charset="0"/>
              </a:rPr>
              <a:t>općine ili grada određenog propisom o turizmu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2600" b="1" dirty="0">
                <a:latin typeface="Calibri" panose="020F0502020204030204" pitchFamily="34" charset="0"/>
                <a:cs typeface="Calibri" panose="020F0502020204030204" pitchFamily="34" charset="0"/>
              </a:rPr>
              <a:t>indeks se utvrđuje na temelju </a:t>
            </a:r>
            <a:r>
              <a:rPr lang="hr-HR" sz="2600" dirty="0">
                <a:latin typeface="Calibri" panose="020F0502020204030204" pitchFamily="34" charset="0"/>
                <a:cs typeface="Calibri" panose="020F0502020204030204" pitchFamily="34" charset="0"/>
              </a:rPr>
              <a:t>broja dolazaka turista, broja noćenja, broja postelja, broja zaposlenih u djelatnostima povezanih s turizmom.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2600" dirty="0">
                <a:latin typeface="Calibri" panose="020F0502020204030204" pitchFamily="34" charset="0"/>
                <a:cs typeface="Calibri" panose="020F0502020204030204" pitchFamily="34" charset="0"/>
              </a:rPr>
              <a:t>općine i gradovi donose odluku o visini „paušalnog poreza” u propisanim granicama</a:t>
            </a:r>
          </a:p>
        </p:txBody>
      </p:sp>
      <p:pic>
        <p:nvPicPr>
          <p:cNvPr id="6" name="Rezervirano mjesto sadržaja 5">
            <a:extLst>
              <a:ext uri="{FF2B5EF4-FFF2-40B4-BE49-F238E27FC236}">
                <a16:creationId xmlns:a16="http://schemas.microsoft.com/office/drawing/2014/main" id="{9A9F3620-CF15-2E60-9B22-4EE9951A7C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17113" t="18252" r="35439" b="20618"/>
          <a:stretch/>
        </p:blipFill>
        <p:spPr bwMode="auto">
          <a:xfrm>
            <a:off x="364352" y="1107442"/>
            <a:ext cx="6775972" cy="498585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61337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76470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266700"/>
            <a:r>
              <a:rPr lang="pl-PL" altLang="sr-Latn-RS" sz="3600" b="1" dirty="0">
                <a:latin typeface="Calibri" panose="020F0502020204030204" pitchFamily="34" charset="0"/>
                <a:cs typeface="Calibri" panose="020F0502020204030204" pitchFamily="34" charset="0"/>
              </a:rPr>
              <a:t>Visina paušalnog poreza na dohodak</a:t>
            </a:r>
            <a:endParaRPr lang="hr-HR" altLang="sr-Latn-R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zervirano mjesto broja slajda 1">
            <a:extLst>
              <a:ext uri="{FF2B5EF4-FFF2-40B4-BE49-F238E27FC236}">
                <a16:creationId xmlns:a16="http://schemas.microsoft.com/office/drawing/2014/main" id="{C918C6B4-4B91-45C1-A2AD-A5C7425DE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A3E66-B97B-4DA5-9E07-2478F1807277}" type="slidenum">
              <a:rPr lang="en-US" altLang="sr-Latn-RS" smtClean="0"/>
              <a:pPr>
                <a:defRPr/>
              </a:pPr>
              <a:t>8</a:t>
            </a:fld>
            <a:endParaRPr lang="en-US" altLang="sr-Latn-RS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63550D6E-F218-7ABA-C7B3-817B8945D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10" name="Tablica 9">
            <a:extLst>
              <a:ext uri="{FF2B5EF4-FFF2-40B4-BE49-F238E27FC236}">
                <a16:creationId xmlns:a16="http://schemas.microsoft.com/office/drawing/2014/main" id="{E159000F-DED7-F435-F6FF-B701117022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139602"/>
              </p:ext>
            </p:extLst>
          </p:nvPr>
        </p:nvGraphicFramePr>
        <p:xfrm>
          <a:off x="838200" y="1313728"/>
          <a:ext cx="10515601" cy="4493596"/>
        </p:xfrm>
        <a:graphic>
          <a:graphicData uri="http://schemas.openxmlformats.org/drawingml/2006/table">
            <a:tbl>
              <a:tblPr firstRow="1" firstCol="1" bandRow="1"/>
              <a:tblGrid>
                <a:gridCol w="3776649">
                  <a:extLst>
                    <a:ext uri="{9D8B030D-6E8A-4147-A177-3AD203B41FA5}">
                      <a16:colId xmlns:a16="http://schemas.microsoft.com/office/drawing/2014/main" val="1262290200"/>
                    </a:ext>
                  </a:extLst>
                </a:gridCol>
                <a:gridCol w="3293385">
                  <a:extLst>
                    <a:ext uri="{9D8B030D-6E8A-4147-A177-3AD203B41FA5}">
                      <a16:colId xmlns:a16="http://schemas.microsoft.com/office/drawing/2014/main" val="3244820098"/>
                    </a:ext>
                  </a:extLst>
                </a:gridCol>
                <a:gridCol w="3445567">
                  <a:extLst>
                    <a:ext uri="{9D8B030D-6E8A-4147-A177-3AD203B41FA5}">
                      <a16:colId xmlns:a16="http://schemas.microsoft.com/office/drawing/2014/main" val="1288267358"/>
                    </a:ext>
                  </a:extLst>
                </a:gridCol>
              </a:tblGrid>
              <a:tr h="20608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400" kern="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Kategorija jedinice lokalne samouprave prema indeksu turističke razvijenosti</a:t>
                      </a:r>
                      <a:endParaRPr lang="hr-HR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400" kern="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Iznos paušalnog poreza u eurima</a:t>
                      </a:r>
                      <a:endParaRPr lang="hr-HR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400" kern="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Iznos paušalnog poreza u eurima ako jedinice lokalne samouprave ne donesu odluku</a:t>
                      </a:r>
                      <a:endParaRPr lang="hr-HR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625582"/>
                  </a:ext>
                </a:extLst>
              </a:tr>
              <a:tr h="6081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400" kern="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endParaRPr lang="hr-HR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400" kern="1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 – 300</a:t>
                      </a:r>
                      <a:endParaRPr lang="hr-HR" sz="2400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400" kern="1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</a:t>
                      </a:r>
                      <a:endParaRPr lang="hr-HR" sz="2400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653183"/>
                  </a:ext>
                </a:extLst>
              </a:tr>
              <a:tr h="6081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400" kern="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II</a:t>
                      </a:r>
                      <a:endParaRPr lang="hr-HR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400" kern="1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 – 200</a:t>
                      </a:r>
                      <a:endParaRPr lang="hr-HR" sz="2400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400" kern="1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135</a:t>
                      </a:r>
                      <a:endParaRPr lang="hr-HR" sz="2400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669755"/>
                  </a:ext>
                </a:extLst>
              </a:tr>
              <a:tr h="6081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400" kern="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III</a:t>
                      </a:r>
                      <a:endParaRPr lang="hr-HR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400" kern="1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– 150</a:t>
                      </a:r>
                      <a:endParaRPr lang="hr-HR" sz="2400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400" kern="1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  <a:endParaRPr lang="hr-HR" sz="2400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747399"/>
                  </a:ext>
                </a:extLst>
              </a:tr>
              <a:tr h="6081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 55 Roman"/>
                          <a:ea typeface="ＭＳ Ｐゴシック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400" kern="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IV</a:t>
                      </a:r>
                      <a:r>
                        <a:rPr lang="hr-HR" sz="2400" kern="1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0</a:t>
                      </a:r>
                      <a:endParaRPr lang="hr-HR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400" kern="1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 – 100</a:t>
                      </a:r>
                      <a:endParaRPr lang="hr-HR" sz="2400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 55 Roman"/>
                          <a:ea typeface="ＭＳ Ｐゴシック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2400" kern="1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  <a:endParaRPr lang="hr-HR" sz="2400" kern="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90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8143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80928"/>
            <a:ext cx="12192000" cy="2448272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buFont typeface="+mj-lt"/>
              <a:buAutoNum type="arabicPeriod" startAt="3"/>
              <a:defRPr/>
            </a:pPr>
            <a:r>
              <a:rPr lang="hr-HR" altLang="sr-Latn-RS" sz="6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DOSLJEDNOST</a:t>
            </a:r>
            <a:r>
              <a:rPr lang="hr-HR" altLang="sr-Latn-R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r-HR" altLang="sr-Latn-R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Daljnje porezno rasterećenje rada </a:t>
            </a:r>
            <a:endParaRPr lang="hr-HR" altLang="sr-Latn-RS" b="1" i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zervirano mjesto broja slajda 1">
            <a:extLst>
              <a:ext uri="{FF2B5EF4-FFF2-40B4-BE49-F238E27FC236}">
                <a16:creationId xmlns:a16="http://schemas.microsoft.com/office/drawing/2014/main" id="{C918C6B4-4B91-45C1-A2AD-A5C7425DE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A3E66-B97B-4DA5-9E07-2478F1807277}" type="slidenum">
              <a:rPr lang="en-US" altLang="sr-Latn-RS" smtClean="0"/>
              <a:pPr>
                <a:defRPr/>
              </a:pPr>
              <a:t>9</a:t>
            </a:fld>
            <a:endParaRPr lang="en-US" altLang="sr-Latn-RS"/>
          </a:p>
        </p:txBody>
      </p:sp>
      <p:pic>
        <p:nvPicPr>
          <p:cNvPr id="3076" name="Picture 4" descr="Move Tool Icons - Free SVG &amp; PNG Move Tool Images - Noun Proje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875928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50882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sustava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sustav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sustav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20449</TotalTime>
  <Words>1762</Words>
  <Application>Microsoft Office PowerPoint</Application>
  <PresentationFormat>Široki zaslon</PresentationFormat>
  <Paragraphs>293</Paragraphs>
  <Slides>26</Slides>
  <Notes>17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2</vt:i4>
      </vt:variant>
      <vt:variant>
        <vt:lpstr>Naslovi slajdova</vt:lpstr>
      </vt:variant>
      <vt:variant>
        <vt:i4>26</vt:i4>
      </vt:variant>
    </vt:vector>
  </HeadingPairs>
  <TitlesOfParts>
    <vt:vector size="34" baseType="lpstr">
      <vt:lpstr>ＭＳ Ｐゴシック</vt:lpstr>
      <vt:lpstr>Arial</vt:lpstr>
      <vt:lpstr>Calibri</vt:lpstr>
      <vt:lpstr>Calibri Light</vt:lpstr>
      <vt:lpstr>Times New Roman</vt:lpstr>
      <vt:lpstr>Wingdings</vt:lpstr>
      <vt:lpstr>Tema sustava Office</vt:lpstr>
      <vt:lpstr>1_Tema sustava Office</vt:lpstr>
      <vt:lpstr>Izazovi porezne politike u Hrvatskoj</vt:lpstr>
      <vt:lpstr>Ciljevi porezne politike</vt:lpstr>
      <vt:lpstr> UČINKOVITOST Unaprjeđenje sustava oporezivanja nekretnina </vt:lpstr>
      <vt:lpstr>Porez na nekretnine</vt:lpstr>
      <vt:lpstr>Prikaz poreza na kuće za odmor u 2024.</vt:lpstr>
      <vt:lpstr>  2. PRAVEDNOST Promjena visine poreznog opterećenja dohotka od turističkog (kratkoročnog) najma  </vt:lpstr>
      <vt:lpstr>Porez na dohodak – promjena visine poreznog opterećenja</vt:lpstr>
      <vt:lpstr>Visina paušalnog poreza na dohodak</vt:lpstr>
      <vt:lpstr> DOSLJEDNOST Daljnje porezno rasterećenje rada </vt:lpstr>
      <vt:lpstr>Porezno rasterećenje plaća i mirovina – porez na dohodak</vt:lpstr>
      <vt:lpstr>Stope poreza na dohodak </vt:lpstr>
      <vt:lpstr>Implicitna porezna stopa na rad </vt:lpstr>
      <vt:lpstr>4. JEDNOSTAVNOST Daljnja digitalizacija i administrativno rasterećenje poreznih obveznika i poreznog sustava</vt:lpstr>
      <vt:lpstr>Prag za ulazak u sustav PDV-a</vt:lpstr>
      <vt:lpstr>Podizanje praga za ulazak u sustav PDV-a</vt:lpstr>
      <vt:lpstr>eRačun Novi izvještajni sustav na području PDV-a (Fiskalizacija 2.0)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Reinženjering Registra godišnjih financijskih izvještaja</vt:lpstr>
      <vt:lpstr>PowerPoint prezentacija</vt:lpstr>
      <vt:lpstr>Ciljevi daljnje digitalizacije poreznog sustava</vt:lpstr>
      <vt:lpstr>PowerPoint prezentacija</vt:lpstr>
      <vt:lpstr>Hvala na pozornosti!</vt:lpstr>
    </vt:vector>
  </TitlesOfParts>
  <Company>mfin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mfadmin</dc:creator>
  <cp:lastModifiedBy>Marko Primorac</cp:lastModifiedBy>
  <cp:revision>1367</cp:revision>
  <cp:lastPrinted>2024-11-20T09:00:41Z</cp:lastPrinted>
  <dcterms:created xsi:type="dcterms:W3CDTF">2006-10-09T13:07:54Z</dcterms:created>
  <dcterms:modified xsi:type="dcterms:W3CDTF">2025-01-23T13:03:52Z</dcterms:modified>
</cp:coreProperties>
</file>